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8" r:id="rId10"/>
    <p:sldId id="264" r:id="rId11"/>
    <p:sldId id="267" r:id="rId12"/>
    <p:sldId id="269" r:id="rId13"/>
    <p:sldId id="270" r:id="rId14"/>
    <p:sldId id="271" r:id="rId15"/>
    <p:sldId id="285" r:id="rId16"/>
    <p:sldId id="286" r:id="rId17"/>
    <p:sldId id="273" r:id="rId18"/>
    <p:sldId id="274" r:id="rId19"/>
    <p:sldId id="275" r:id="rId20"/>
    <p:sldId id="276" r:id="rId21"/>
    <p:sldId id="277" r:id="rId22"/>
    <p:sldId id="278" r:id="rId23"/>
    <p:sldId id="266" r:id="rId24"/>
    <p:sldId id="279" r:id="rId25"/>
    <p:sldId id="280" r:id="rId26"/>
    <p:sldId id="281" r:id="rId27"/>
    <p:sldId id="282" r:id="rId28"/>
    <p:sldId id="284" r:id="rId29"/>
    <p:sldId id="287" r:id="rId30"/>
    <p:sldId id="28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Blatt1!$B$1</c:f>
              <c:strCache>
                <c:ptCount val="1"/>
                <c:pt idx="0">
                  <c:v>Datenreihe 1</c:v>
                </c:pt>
              </c:strCache>
            </c:strRef>
          </c:tx>
          <c:invertIfNegative val="0"/>
          <c:cat>
            <c:strRef>
              <c:f>Blatt1!$A$2:$A$5</c:f>
              <c:strCache>
                <c:ptCount val="4"/>
                <c:pt idx="0">
                  <c:v>kuća</c:v>
                </c:pt>
                <c:pt idx="1">
                  <c:v>nesreća</c:v>
                </c:pt>
                <c:pt idx="2">
                  <c:v>smrt</c:v>
                </c:pt>
                <c:pt idx="3">
                  <c:v>strah</c:v>
                </c:pt>
              </c:strCache>
            </c:strRef>
          </c:cat>
          <c:val>
            <c:numRef>
              <c:f>Blatt1!$B$2:$B$5</c:f>
              <c:numCache>
                <c:formatCode>General</c:formatCode>
                <c:ptCount val="4"/>
                <c:pt idx="0">
                  <c:v>4.0</c:v>
                </c:pt>
                <c:pt idx="1">
                  <c:v>3.0</c:v>
                </c:pt>
                <c:pt idx="2">
                  <c:v>2.75</c:v>
                </c:pt>
                <c:pt idx="3">
                  <c:v>2.25</c:v>
                </c:pt>
              </c:numCache>
            </c:numRef>
          </c:val>
        </c:ser>
        <c:ser>
          <c:idx val="1"/>
          <c:order val="1"/>
          <c:tx>
            <c:strRef>
              <c:f>Blatt1!$C$1</c:f>
              <c:strCache>
                <c:ptCount val="1"/>
                <c:pt idx="0">
                  <c:v>Datenreihe 2</c:v>
                </c:pt>
              </c:strCache>
            </c:strRef>
          </c:tx>
          <c:invertIfNegative val="0"/>
          <c:cat>
            <c:strRef>
              <c:f>Blatt1!$A$2:$A$5</c:f>
              <c:strCache>
                <c:ptCount val="4"/>
                <c:pt idx="0">
                  <c:v>kuća</c:v>
                </c:pt>
                <c:pt idx="1">
                  <c:v>nesreća</c:v>
                </c:pt>
                <c:pt idx="2">
                  <c:v>smrt</c:v>
                </c:pt>
                <c:pt idx="3">
                  <c:v>strah</c:v>
                </c:pt>
              </c:strCache>
            </c:strRef>
          </c:cat>
          <c:val>
            <c:numRef>
              <c:f>Blatt1!$C$2:$C$5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ser>
          <c:idx val="2"/>
          <c:order val="2"/>
          <c:tx>
            <c:strRef>
              <c:f>Blatt1!$D$1</c:f>
              <c:strCache>
                <c:ptCount val="1"/>
                <c:pt idx="0">
                  <c:v>Datenreihe 3</c:v>
                </c:pt>
              </c:strCache>
            </c:strRef>
          </c:tx>
          <c:invertIfNegative val="0"/>
          <c:cat>
            <c:strRef>
              <c:f>Blatt1!$A$2:$A$5</c:f>
              <c:strCache>
                <c:ptCount val="4"/>
                <c:pt idx="0">
                  <c:v>kuća</c:v>
                </c:pt>
                <c:pt idx="1">
                  <c:v>nesreća</c:v>
                </c:pt>
                <c:pt idx="2">
                  <c:v>smrt</c:v>
                </c:pt>
                <c:pt idx="3">
                  <c:v>strah</c:v>
                </c:pt>
              </c:strCache>
            </c:strRef>
          </c:cat>
          <c:val>
            <c:numRef>
              <c:f>Blatt1!$D$2:$D$5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7725704"/>
        <c:axId val="2107695800"/>
      </c:barChart>
      <c:catAx>
        <c:axId val="21077257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07695800"/>
        <c:crosses val="autoZero"/>
        <c:auto val="1"/>
        <c:lblAlgn val="ctr"/>
        <c:lblOffset val="100"/>
        <c:noMultiLvlLbl val="0"/>
      </c:catAx>
      <c:valAx>
        <c:axId val="2107695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7725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AEB4F-245F-BC4A-B777-6A46AAB6DC70}" type="datetimeFigureOut">
              <a:rPr lang="de-DE" smtClean="0"/>
              <a:t>15.01.13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81F1D-1D0D-7F43-9DE8-4D2F756895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439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AB72-7AC5-014A-9860-C4B29CD46505}" type="datetimeFigureOut">
              <a:rPr lang="de-DE" smtClean="0"/>
              <a:t>15.01.13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a-IN" smtClean="0"/>
              <a:t>Mastertextformat bearbeiten</a:t>
            </a:r>
          </a:p>
          <a:p>
            <a:pPr lvl="1"/>
            <a:r>
              <a:rPr lang="ta-IN" smtClean="0"/>
              <a:t>Zweite Ebene</a:t>
            </a:r>
          </a:p>
          <a:p>
            <a:pPr lvl="2"/>
            <a:r>
              <a:rPr lang="ta-IN" smtClean="0"/>
              <a:t>Dritte Ebene</a:t>
            </a:r>
          </a:p>
          <a:p>
            <a:pPr lvl="3"/>
            <a:r>
              <a:rPr lang="ta-IN" smtClean="0"/>
              <a:t>Vierte Ebene</a:t>
            </a:r>
          </a:p>
          <a:p>
            <a:pPr lvl="4"/>
            <a:r>
              <a:rPr lang="ta-IN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2F501-0D02-2544-8208-59FE1AE8D6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965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828FB5DB-EC3B-6842-9706-799F5CDE8A6B}" type="datetime1">
              <a:rPr lang="de-AT" smtClean="0"/>
              <a:t>15.01.13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BAE1-36B5-FB44-928A-BDD9E57B94D5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FF6B-3A5E-724A-8BF4-5076A385C67D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511B-3991-D04A-8018-002F8762C60E}" type="datetime1">
              <a:rPr lang="de-AT" smtClean="0"/>
              <a:t>15.01.13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43CA-8A95-E24D-B155-D447AA402412}" type="datetime1">
              <a:rPr lang="de-AT" smtClean="0"/>
              <a:t>15.01.13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4EC46-4CCD-B54C-8B6F-3A74532CF604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4C81F-E175-F84A-B15F-722431A7708B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028A-105C-A94D-8DEA-8127402A3642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F426-F093-3144-9140-93918F075974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621-F92B-744E-B047-C77B168424E6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682F-E99C-0048-9921-53B97561891A}" type="datetime1">
              <a:rPr lang="de-AT" smtClean="0"/>
              <a:t>15.01.13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99F-D084-4445-9C5D-99486980792C}" type="datetime1">
              <a:rPr lang="de-AT" smtClean="0"/>
              <a:t>15.01.13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D31A-30A9-9241-8C6D-0EEC559435B6}" type="datetime1">
              <a:rPr lang="de-AT" smtClean="0"/>
              <a:t>15.01.13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Wasserzeiche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de-AT" smtClean="0"/>
              <a:t>Mastertitelformat bearbeiten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E8F3125C-EDEA-444A-9743-8C1CE1D48DC3}" type="datetime1">
              <a:rPr lang="de-AT" smtClean="0"/>
              <a:t>15.01.13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de-AT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1F29-4606-9846-8A21-5F9D12BAD68D}" type="datetime1">
              <a:rPr lang="de-AT" smtClean="0"/>
              <a:t>15.01.13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 mit Wasserzeiche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228B-CCA4-BA4D-859D-D771C695E0DF}" type="datetime1">
              <a:rPr lang="de-AT" smtClean="0"/>
              <a:t>15.01.13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 mit Bild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4A9B-8713-5A4F-AD88-2ECC4A0E5834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E85C-8E8F-954E-8158-821AB89A246C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5297-A804-0845-8926-FFFA01319EBD}" type="datetime1">
              <a:rPr lang="de-AT" smtClean="0"/>
              <a:t>15.01.13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, oben un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F572-C965-2E4F-B7EE-2B3A30C7ADF3}" type="datetime1">
              <a:rPr lang="de-AT" smtClean="0"/>
              <a:t>15.01.13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D1207ED8-9092-3748-A31C-8C1DA2F9FBBC}" type="datetime1">
              <a:rPr lang="de-AT" smtClean="0"/>
              <a:t>15.01.13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ricamtipricu.wordpress.com/2011/12/09/frazeologizmi-margareta-makanova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slovice.net" TargetMode="External"/><Relationship Id="rId4" Type="http://schemas.openxmlformats.org/officeDocument/2006/relationships/hyperlink" Target="http://www.vuksfrj.se/kultura/knjizevnost/branko_copic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astko.rs/rastko-bl/umetnost/knjizevnost/bcopic/bcopic-jezurka_l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r.wikipedia.org/wiki/Poslovic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09800" y="3055556"/>
            <a:ext cx="6477000" cy="1914144"/>
          </a:xfrm>
        </p:spPr>
        <p:txBody>
          <a:bodyPr/>
          <a:lstStyle/>
          <a:p>
            <a:r>
              <a:rPr lang="ta-IN" dirty="0" smtClean="0">
                <a:latin typeface="Cambria"/>
                <a:cs typeface="Cambria"/>
              </a:rPr>
              <a:t>Poslovice, izreke i frazemi u Ćopićevim tekstovima</a:t>
            </a:r>
            <a:br>
              <a:rPr lang="ta-IN" dirty="0" smtClean="0">
                <a:latin typeface="Cambria"/>
                <a:cs typeface="Cambria"/>
              </a:rPr>
            </a:br>
            <a:endParaRPr lang="de-DE" dirty="0">
              <a:latin typeface="Cambria"/>
              <a:cs typeface="Cambria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09800" y="4746606"/>
            <a:ext cx="6477000" cy="1620158"/>
          </a:xfrm>
        </p:spPr>
        <p:txBody>
          <a:bodyPr>
            <a:normAutofit fontScale="92500"/>
          </a:bodyPr>
          <a:lstStyle/>
          <a:p>
            <a:r>
              <a:rPr lang="de-DE" dirty="0" smtClean="0">
                <a:latin typeface="Cambria"/>
                <a:cs typeface="Cambria"/>
              </a:rPr>
              <a:t>Institut für Slawistik der Karl-Franzens-Universität Graz</a:t>
            </a:r>
          </a:p>
          <a:p>
            <a:r>
              <a:rPr lang="ta-IN" dirty="0" smtClean="0">
                <a:latin typeface="Cambria"/>
                <a:cs typeface="Cambria"/>
              </a:rPr>
              <a:t>515.101 </a:t>
            </a:r>
            <a:r>
              <a:rPr lang="de-DE" dirty="0" smtClean="0">
                <a:latin typeface="Cambria"/>
                <a:cs typeface="Cambria"/>
              </a:rPr>
              <a:t>Linguistik, Stilistik und Poetik der Texte von Branko</a:t>
            </a:r>
            <a:r>
              <a:rPr lang="ta-IN" dirty="0" smtClean="0">
                <a:latin typeface="Cambria"/>
                <a:cs typeface="Cambria"/>
              </a:rPr>
              <a:t> Ćopić</a:t>
            </a:r>
          </a:p>
          <a:p>
            <a:r>
              <a:rPr lang="ta-IN" dirty="0" smtClean="0">
                <a:latin typeface="Cambria"/>
                <a:cs typeface="Cambria"/>
              </a:rPr>
              <a:t>O. Univ.-Prof. Dr. Branko Tošović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184300" y="497672"/>
            <a:ext cx="37588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a-IN" sz="2000" dirty="0" smtClean="0">
                <a:latin typeface="Cambria"/>
                <a:cs typeface="Cambria"/>
              </a:rPr>
              <a:t>Vesna Pajičić</a:t>
            </a:r>
          </a:p>
          <a:p>
            <a:endParaRPr lang="de-DE" sz="2000" dirty="0">
              <a:latin typeface="Cambria"/>
              <a:cs typeface="Cambria"/>
            </a:endParaRPr>
          </a:p>
        </p:txBody>
      </p:sp>
      <p:pic>
        <p:nvPicPr>
          <p:cNvPr id="6" name="Bild 5" descr="18-branko-copic-opsivena_684-300x3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107" y="230533"/>
            <a:ext cx="2276167" cy="227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29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mbria"/>
                <a:cs typeface="Cambria"/>
              </a:rPr>
              <a:t>M</a:t>
            </a:r>
            <a:r>
              <a:rPr lang="ta-IN" dirty="0" smtClean="0">
                <a:latin typeface="Cambria"/>
                <a:cs typeface="Cambria"/>
              </a:rPr>
              <a:t>aterijal analize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de-DE" i="1" dirty="0" err="1" smtClean="0">
                <a:latin typeface="Cambria"/>
                <a:cs typeface="Cambria"/>
              </a:rPr>
              <a:t>Izokrenuta</a:t>
            </a:r>
            <a:r>
              <a:rPr lang="de-DE" i="1" dirty="0" smtClean="0">
                <a:latin typeface="Cambria"/>
                <a:cs typeface="Cambria"/>
              </a:rPr>
              <a:t> </a:t>
            </a:r>
            <a:r>
              <a:rPr lang="de-DE" i="1" dirty="0" err="1" smtClean="0">
                <a:latin typeface="Cambria"/>
                <a:cs typeface="Cambria"/>
              </a:rPr>
              <a:t>pri</a:t>
            </a:r>
            <a:r>
              <a:rPr lang="ta-IN" i="1" dirty="0" smtClean="0">
                <a:latin typeface="Cambria"/>
                <a:cs typeface="Cambria"/>
              </a:rPr>
              <a:t>ča</a:t>
            </a:r>
          </a:p>
          <a:p>
            <a:pPr>
              <a:buFont typeface="Wingdings" charset="2"/>
              <a:buChar char="u"/>
            </a:pPr>
            <a:r>
              <a:rPr lang="ta-IN" i="1" dirty="0" smtClean="0">
                <a:latin typeface="Cambria"/>
                <a:cs typeface="Cambria"/>
              </a:rPr>
              <a:t>Doživljaji Nikoletine Bursaća</a:t>
            </a:r>
            <a:r>
              <a:rPr lang="ta-IN" dirty="0" smtClean="0">
                <a:latin typeface="Cambria"/>
                <a:cs typeface="Cambria"/>
              </a:rPr>
              <a:t> (Beograd 1962.) </a:t>
            </a:r>
            <a:r>
              <a:rPr lang="de-AT" dirty="0" smtClean="0">
                <a:latin typeface="Cambria"/>
                <a:cs typeface="Cambria"/>
              </a:rPr>
              <a:t>–  </a:t>
            </a:r>
            <a:r>
              <a:rPr lang="ta-IN" dirty="0" smtClean="0">
                <a:latin typeface="Cambria"/>
                <a:cs typeface="Cambria"/>
              </a:rPr>
              <a:t>DNB</a:t>
            </a:r>
          </a:p>
          <a:p>
            <a:pPr>
              <a:buFont typeface="Wingdings" charset="2"/>
              <a:buChar char="u"/>
            </a:pPr>
            <a:r>
              <a:rPr lang="ta-IN" i="1" dirty="0" smtClean="0">
                <a:latin typeface="Cambria"/>
                <a:cs typeface="Cambria"/>
              </a:rPr>
              <a:t>Ježeva kućica </a:t>
            </a:r>
            <a:r>
              <a:rPr lang="ta-IN" dirty="0" smtClean="0">
                <a:latin typeface="Cambria"/>
                <a:cs typeface="Cambria"/>
              </a:rPr>
              <a:t>(Beograd 1949.) </a:t>
            </a:r>
            <a:r>
              <a:rPr lang="de-AT" dirty="0" smtClean="0">
                <a:latin typeface="Cambria"/>
                <a:cs typeface="Cambria"/>
              </a:rPr>
              <a:t>– </a:t>
            </a:r>
            <a:r>
              <a:rPr lang="ta-IN" dirty="0" smtClean="0">
                <a:latin typeface="Cambria"/>
                <a:cs typeface="Cambria"/>
              </a:rPr>
              <a:t>JK</a:t>
            </a:r>
          </a:p>
          <a:p>
            <a:pPr>
              <a:buFont typeface="Wingdings" charset="2"/>
              <a:buChar char="u"/>
            </a:pPr>
            <a:r>
              <a:rPr lang="ta-IN" i="1" dirty="0" smtClean="0">
                <a:latin typeface="Cambria"/>
                <a:cs typeface="Cambria"/>
              </a:rPr>
              <a:t>Bašta sljezove boje</a:t>
            </a:r>
            <a:r>
              <a:rPr lang="ta-IN" dirty="0" smtClean="0">
                <a:latin typeface="Cambria"/>
                <a:cs typeface="Cambria"/>
              </a:rPr>
              <a:t> (Beograd 1970.) </a:t>
            </a:r>
            <a:r>
              <a:rPr lang="de-AT" dirty="0" smtClean="0">
                <a:latin typeface="Cambria"/>
                <a:cs typeface="Cambria"/>
              </a:rPr>
              <a:t>– </a:t>
            </a:r>
            <a:r>
              <a:rPr lang="ta-IN" dirty="0" smtClean="0">
                <a:latin typeface="Cambria"/>
                <a:cs typeface="Cambria"/>
              </a:rPr>
              <a:t>BSB</a:t>
            </a:r>
          </a:p>
          <a:p>
            <a:pPr>
              <a:buFont typeface="Wingdings" charset="2"/>
              <a:buChar char="u"/>
            </a:pPr>
            <a:endParaRPr lang="ta-IN" i="1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de-DE" i="1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81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Cambria"/>
                <a:cs typeface="Cambria"/>
              </a:rPr>
              <a:t>Semantička klasifikacija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735137"/>
            <a:ext cx="6809298" cy="41511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a-IN" dirty="0" smtClean="0"/>
              <a:t>(</a:t>
            </a:r>
            <a:r>
              <a:rPr lang="ta-IN" dirty="0" smtClean="0">
                <a:latin typeface="Cambria"/>
                <a:cs typeface="Cambria"/>
              </a:rPr>
              <a:t>Skarpa 2004)</a:t>
            </a:r>
            <a:endParaRPr lang="de-AT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de-AT" dirty="0" smtClean="0">
                <a:latin typeface="Cambria"/>
                <a:cs typeface="Cambria"/>
              </a:rPr>
              <a:t>1.</a:t>
            </a:r>
            <a:r>
              <a:rPr lang="ta-IN" dirty="0" smtClean="0">
                <a:latin typeface="Cambria"/>
                <a:cs typeface="Cambria"/>
              </a:rPr>
              <a:t> Bogatstvo, siromaštvo</a:t>
            </a:r>
            <a:endParaRPr lang="de-AT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de-AT" dirty="0" smtClean="0">
                <a:latin typeface="Cambria"/>
                <a:cs typeface="Cambria"/>
              </a:rPr>
              <a:t>2. </a:t>
            </a:r>
            <a:r>
              <a:rPr lang="ta-IN" dirty="0" smtClean="0">
                <a:latin typeface="Cambria"/>
                <a:cs typeface="Cambria"/>
              </a:rPr>
              <a:t>Čovještvo, poštenje, nepoštenje</a:t>
            </a:r>
          </a:p>
          <a:p>
            <a:pPr marL="0" indent="0">
              <a:buNone/>
            </a:pPr>
            <a:r>
              <a:rPr lang="de-AT" dirty="0" smtClean="0">
                <a:latin typeface="Cambria"/>
                <a:cs typeface="Cambria"/>
              </a:rPr>
              <a:t>3. </a:t>
            </a:r>
            <a:r>
              <a:rPr lang="ta-IN" dirty="0" smtClean="0">
                <a:latin typeface="Cambria"/>
                <a:cs typeface="Cambria"/>
              </a:rPr>
              <a:t>Dan, noć</a:t>
            </a:r>
          </a:p>
          <a:p>
            <a:pPr marL="0" indent="0">
              <a:buNone/>
            </a:pPr>
            <a:r>
              <a:rPr lang="de-AT" dirty="0" smtClean="0">
                <a:latin typeface="Cambria"/>
                <a:cs typeface="Cambria"/>
              </a:rPr>
              <a:t>4. </a:t>
            </a:r>
            <a:r>
              <a:rPr lang="ta-IN" dirty="0" smtClean="0">
                <a:latin typeface="Cambria"/>
                <a:cs typeface="Cambria"/>
              </a:rPr>
              <a:t>Dobar i zao glas</a:t>
            </a:r>
          </a:p>
          <a:p>
            <a:pPr marL="0" indent="0">
              <a:buNone/>
            </a:pPr>
            <a:r>
              <a:rPr lang="de-AT" dirty="0" smtClean="0">
                <a:latin typeface="Cambria"/>
                <a:cs typeface="Cambria"/>
              </a:rPr>
              <a:t>5. </a:t>
            </a:r>
            <a:r>
              <a:rPr lang="ta-IN" dirty="0" smtClean="0">
                <a:latin typeface="Cambria"/>
                <a:cs typeface="Cambria"/>
              </a:rPr>
              <a:t>Dobitak, plaća</a:t>
            </a:r>
          </a:p>
          <a:p>
            <a:pPr marL="0" indent="0">
              <a:buNone/>
            </a:pPr>
            <a:r>
              <a:rPr lang="de-AT" dirty="0" smtClean="0">
                <a:latin typeface="Cambria"/>
                <a:cs typeface="Cambria"/>
              </a:rPr>
              <a:t>6. </a:t>
            </a:r>
            <a:r>
              <a:rPr lang="ta-IN" dirty="0" smtClean="0">
                <a:latin typeface="Cambria"/>
                <a:cs typeface="Cambria"/>
              </a:rPr>
              <a:t>Dobri i zločesti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3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 smtClean="0">
                <a:latin typeface="Cambria"/>
                <a:cs typeface="Cambria"/>
              </a:rPr>
              <a:t>7. </a:t>
            </a:r>
            <a:r>
              <a:rPr lang="hr-HR" dirty="0" smtClean="0">
                <a:latin typeface="Cambria"/>
                <a:cs typeface="Cambria"/>
              </a:rPr>
              <a:t>Dobrota</a:t>
            </a:r>
            <a:r>
              <a:rPr lang="hr-HR" dirty="0">
                <a:latin typeface="Cambria"/>
                <a:cs typeface="Cambria"/>
              </a:rPr>
              <a:t>, praštanje, osveta</a:t>
            </a:r>
            <a:endParaRPr lang="de-AT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8.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ta-IN" dirty="0" smtClean="0">
                <a:latin typeface="Cambria"/>
                <a:cs typeface="Cambria"/>
              </a:rPr>
              <a:t>Dobrotvornost, milosrdnost, pomaganje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9. Društvene nejednakosti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10. Družba dobra i zla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11. Dug, zajam, jamstvo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12. Fizika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13.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ta-IN" dirty="0" smtClean="0">
                <a:latin typeface="Cambria"/>
                <a:cs typeface="Cambria"/>
              </a:rPr>
              <a:t>Govorenje, tvorenje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30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>
                <a:latin typeface="Cambria"/>
                <a:cs typeface="Cambria"/>
              </a:rPr>
              <a:t>14. Govoriti, </a:t>
            </a:r>
            <a:r>
              <a:rPr lang="hr-HR" dirty="0" smtClean="0">
                <a:latin typeface="Cambria"/>
                <a:cs typeface="Cambria"/>
              </a:rPr>
              <a:t>šutjeti</a:t>
            </a:r>
          </a:p>
          <a:p>
            <a:pPr marL="0" indent="0">
              <a:buNone/>
            </a:pPr>
            <a:r>
              <a:rPr lang="hr-HR" dirty="0">
                <a:latin typeface="Cambria"/>
                <a:cs typeface="Cambria"/>
              </a:rPr>
              <a:t>15. Grijesi, pogreške, krive prosudbe</a:t>
            </a:r>
            <a:endParaRPr lang="de-AT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16. Harnost, zahvalnost, nezahvalnost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17. Igra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18. Iskrenost, istina, laž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19. Iskustvo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20. Krađa, prijevara, lukavština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44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>
                <a:latin typeface="Cambria"/>
                <a:cs typeface="Cambria"/>
              </a:rPr>
              <a:t>21. Krepost, neporočnost</a:t>
            </a:r>
          </a:p>
          <a:p>
            <a:pPr marL="0" indent="0">
              <a:buNone/>
            </a:pPr>
            <a:r>
              <a:rPr lang="hr-HR" dirty="0">
                <a:latin typeface="Cambria"/>
                <a:cs typeface="Cambria"/>
              </a:rPr>
              <a:t>22. Kuća</a:t>
            </a:r>
          </a:p>
          <a:p>
            <a:pPr marL="0" indent="0">
              <a:buNone/>
            </a:pPr>
            <a:r>
              <a:rPr lang="hr-HR" dirty="0">
                <a:latin typeface="Cambria"/>
                <a:cs typeface="Cambria"/>
              </a:rPr>
              <a:t>23. Kućanstvo</a:t>
            </a:r>
            <a:endParaRPr lang="de-AT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24.</a:t>
            </a:r>
            <a:r>
              <a:rPr lang="de-AT" dirty="0">
                <a:latin typeface="Cambria"/>
                <a:cs typeface="Cambria"/>
              </a:rPr>
              <a:t> </a:t>
            </a:r>
            <a:r>
              <a:rPr lang="ta-IN" dirty="0" smtClean="0">
                <a:latin typeface="Cambria"/>
                <a:cs typeface="Cambria"/>
              </a:rPr>
              <a:t>Kuhinja, trpeza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25. </a:t>
            </a:r>
            <a:r>
              <a:rPr lang="ta-IN" dirty="0">
                <a:latin typeface="Cambria"/>
                <a:cs typeface="Cambria"/>
              </a:rPr>
              <a:t>L</a:t>
            </a:r>
            <a:r>
              <a:rPr lang="ta-IN" dirty="0" smtClean="0">
                <a:latin typeface="Cambria"/>
                <a:cs typeface="Cambria"/>
              </a:rPr>
              <a:t>akomost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26. Licemjerje, hvalisavost, laskanje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27. Ljepota, grubost, tjelesne mane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9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>
                <a:latin typeface="Cambria"/>
                <a:cs typeface="Cambria"/>
              </a:rPr>
              <a:t>28. </a:t>
            </a:r>
            <a:r>
              <a:rPr lang="de-DE" dirty="0" err="1" smtClean="0">
                <a:latin typeface="Cambria"/>
                <a:cs typeface="Cambria"/>
              </a:rPr>
              <a:t>Ljubav</a:t>
            </a:r>
            <a:endParaRPr lang="ta-IN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29. </a:t>
            </a:r>
            <a:r>
              <a:rPr lang="de-DE" dirty="0" err="1" smtClean="0">
                <a:latin typeface="Cambria"/>
                <a:cs typeface="Cambria"/>
              </a:rPr>
              <a:t>Malodu</a:t>
            </a:r>
            <a:r>
              <a:rPr lang="ta-IN" dirty="0" smtClean="0">
                <a:latin typeface="Cambria"/>
                <a:cs typeface="Cambria"/>
              </a:rPr>
              <a:t>šnost, tvrdoglavost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30. Meteorologija, godišnja doba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31. Mladost, starost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32. Mudrost, ludost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33. Načela u prosuđivanju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34. </a:t>
            </a:r>
            <a:r>
              <a:rPr lang="hr-HR" dirty="0" smtClean="0">
                <a:latin typeface="Cambria"/>
                <a:cs typeface="Cambria"/>
              </a:rPr>
              <a:t>Narodi</a:t>
            </a:r>
            <a:r>
              <a:rPr lang="hr-HR" dirty="0">
                <a:latin typeface="Cambria"/>
                <a:cs typeface="Cambria"/>
              </a:rPr>
              <a:t>, zemlje, gradovi, sela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80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>
                <a:latin typeface="Cambria"/>
                <a:cs typeface="Cambria"/>
              </a:rPr>
              <a:t>35. Nevolja, nužda, potreba, </a:t>
            </a:r>
            <a:r>
              <a:rPr lang="hr-HR" dirty="0" smtClean="0">
                <a:latin typeface="Cambria"/>
                <a:cs typeface="Cambria"/>
              </a:rPr>
              <a:t>bijeda</a:t>
            </a:r>
            <a:endParaRPr lang="ta-IN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hr-HR" dirty="0">
                <a:latin typeface="Cambria"/>
                <a:cs typeface="Cambria"/>
              </a:rPr>
              <a:t>36. Običaji, dobre i zle navike, mane</a:t>
            </a:r>
          </a:p>
          <a:p>
            <a:pPr marL="0" indent="0">
              <a:buNone/>
            </a:pPr>
            <a:r>
              <a:rPr lang="hr-HR" dirty="0">
                <a:latin typeface="Cambria"/>
                <a:cs typeface="Cambria"/>
              </a:rPr>
              <a:t>37. Obitelj</a:t>
            </a:r>
          </a:p>
          <a:p>
            <a:pPr marL="0" indent="0">
              <a:buNone/>
            </a:pPr>
            <a:r>
              <a:rPr lang="hr-HR" dirty="0">
                <a:latin typeface="Cambria"/>
                <a:cs typeface="Cambria"/>
              </a:rPr>
              <a:t>38. Odjeća, </a:t>
            </a:r>
            <a:r>
              <a:rPr lang="hr-HR" dirty="0" smtClean="0">
                <a:latin typeface="Cambria"/>
                <a:cs typeface="Cambria"/>
              </a:rPr>
              <a:t>nakit</a:t>
            </a:r>
            <a:endParaRPr lang="ta-IN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hr-HR" dirty="0">
                <a:latin typeface="Cambria"/>
                <a:cs typeface="Cambria"/>
              </a:rPr>
              <a:t>39. Opreznost, promišljenost, razboritost, marljivost</a:t>
            </a:r>
            <a:endParaRPr lang="ta-IN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40</a:t>
            </a:r>
            <a:r>
              <a:rPr lang="ta-IN" dirty="0">
                <a:latin typeface="Cambria"/>
                <a:cs typeface="Cambria"/>
              </a:rPr>
              <a:t>. Parnice</a:t>
            </a:r>
          </a:p>
          <a:p>
            <a:pPr marL="0" indent="0">
              <a:buNone/>
            </a:pPr>
            <a:r>
              <a:rPr lang="ta-IN" dirty="0">
                <a:latin typeface="Cambria"/>
                <a:cs typeface="Cambria"/>
              </a:rPr>
              <a:t>41. Pohlepa, svojeljublje</a:t>
            </a:r>
          </a:p>
          <a:p>
            <a:pPr marL="0" indent="0">
              <a:buNone/>
            </a:pPr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3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42. Poljodjelstvo, poljsko gospodarstvo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43. </a:t>
            </a:r>
            <a:r>
              <a:rPr lang="ta-IN" dirty="0">
                <a:latin typeface="Cambria"/>
                <a:cs typeface="Cambria"/>
              </a:rPr>
              <a:t>P</a:t>
            </a:r>
            <a:r>
              <a:rPr lang="ta-IN" dirty="0" smtClean="0">
                <a:latin typeface="Cambria"/>
                <a:cs typeface="Cambria"/>
              </a:rPr>
              <a:t>onositost, oholost, taština, poniznost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44. Pouzdanje, nepouzdanje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45. Pravila za drugovanje i razgovor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46. Pravila za život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47. Pravo, sila</a:t>
            </a:r>
          </a:p>
          <a:p>
            <a:pPr marL="0" indent="0">
              <a:buNone/>
            </a:pPr>
            <a:r>
              <a:rPr lang="cs-CZ" dirty="0" smtClean="0">
                <a:latin typeface="Cambria"/>
                <a:cs typeface="Cambria"/>
              </a:rPr>
              <a:t>4</a:t>
            </a:r>
            <a:r>
              <a:rPr lang="ta-IN" dirty="0" smtClean="0">
                <a:latin typeface="Cambria"/>
                <a:cs typeface="Cambria"/>
              </a:rPr>
              <a:t>8</a:t>
            </a:r>
            <a:r>
              <a:rPr lang="cs-CZ" dirty="0" smtClean="0">
                <a:latin typeface="Cambria"/>
                <a:cs typeface="Cambria"/>
              </a:rPr>
              <a:t>. </a:t>
            </a:r>
            <a:r>
              <a:rPr lang="ta-IN" dirty="0">
                <a:latin typeface="Cambria"/>
                <a:cs typeface="Cambria"/>
              </a:rPr>
              <a:t>Prijateljstvo, neprijateljstvo, kumstvo, gostoljublje</a:t>
            </a:r>
          </a:p>
          <a:p>
            <a:pPr marL="0" indent="0">
              <a:buNone/>
            </a:pPr>
            <a:endParaRPr lang="ta-IN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93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49. Radišnost, marljivost, lijenost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50. Radost, žalost, veselje, zabava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51. Rat, vojska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52. Razmišljanje, mozganje, vrijeme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53. Razne naravi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54. Savjest, kazna za grijehe</a:t>
            </a:r>
          </a:p>
          <a:p>
            <a:pPr marL="0" indent="0">
              <a:buNone/>
            </a:pPr>
            <a:r>
              <a:rPr lang="ta-IN" dirty="0">
                <a:latin typeface="Cambria"/>
                <a:cs typeface="Cambria"/>
              </a:rPr>
              <a:t>55. Seljenje</a:t>
            </a:r>
          </a:p>
          <a:p>
            <a:pPr marL="0" indent="0">
              <a:buNone/>
            </a:pPr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68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56. Sloboda, ropstvo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57. Sloga, nesloga, mir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58. Smrt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59. Srčanost, odvažnost, odlučnost, prigode, strah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60. Sreća, nesreća, sudbina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61. Svojta, našijenstvo, tuđinstvo, domovina, zavičaj</a:t>
            </a:r>
          </a:p>
          <a:p>
            <a:pPr marL="0" indent="0">
              <a:buNone/>
            </a:pPr>
            <a:r>
              <a:rPr lang="ta-IN" dirty="0">
                <a:latin typeface="Cambria"/>
                <a:cs typeface="Cambria"/>
              </a:rPr>
              <a:t>62. Savjet, ukor, primjer</a:t>
            </a:r>
          </a:p>
          <a:p>
            <a:pPr marL="0" indent="0">
              <a:buNone/>
            </a:pPr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94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Sadržaj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ta-IN" dirty="0" smtClean="0">
                <a:latin typeface="Cambria"/>
                <a:cs typeface="Cambria"/>
              </a:rPr>
              <a:t>Teoretski uvod, definicije: poslovica; frazem</a:t>
            </a:r>
          </a:p>
          <a:p>
            <a:pPr>
              <a:buFont typeface="Wingdings" charset="2"/>
              <a:buChar char="u"/>
            </a:pPr>
            <a:r>
              <a:rPr lang="ta-IN" dirty="0" smtClean="0">
                <a:latin typeface="Cambria"/>
                <a:cs typeface="Cambria"/>
              </a:rPr>
              <a:t>Predstava materijala za analizu</a:t>
            </a:r>
          </a:p>
          <a:p>
            <a:pPr>
              <a:buFont typeface="Wingdings" charset="2"/>
              <a:buChar char="u"/>
            </a:pPr>
            <a:r>
              <a:rPr lang="ta-IN" dirty="0" smtClean="0">
                <a:latin typeface="Cambria"/>
                <a:cs typeface="Cambria"/>
              </a:rPr>
              <a:t>Primjeri iz Ćopićeve literature</a:t>
            </a:r>
          </a:p>
          <a:p>
            <a:pPr>
              <a:buFont typeface="Wingdings" charset="2"/>
              <a:buChar char="u"/>
            </a:pPr>
            <a:r>
              <a:rPr lang="ta-IN" dirty="0" smtClean="0">
                <a:latin typeface="Cambria"/>
                <a:cs typeface="Cambria"/>
              </a:rPr>
              <a:t>Literatura</a:t>
            </a:r>
          </a:p>
          <a:p>
            <a:pPr>
              <a:buFont typeface="Wingdings" charset="2"/>
              <a:buChar char="u"/>
            </a:pPr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10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63. Šale, dosjetke, živosti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64. Štednja, rasipnost, skrbnost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65. Trezvenost, umjerenost, zadovoljnost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66. Trgovina, pogodba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67. Utjeha u nezgodama, strpljivost, nada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68. Uvrede, psovke, ljutnja, srdžba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69. Ustrajnost, postojanost, krepkoća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1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70. Vino, rakija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71. Vjera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72. Vlada, zakoni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73. Zapovijed, posluh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74. Zanati, razni staleži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75. Zdravlje, bolesti, liječnici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76. Zlorječnost, zloba, zavist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94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a-IN" dirty="0">
                <a:latin typeface="Cambria"/>
                <a:cs typeface="Cambria"/>
              </a:rPr>
              <a:t>77. Znanje, </a:t>
            </a:r>
            <a:r>
              <a:rPr lang="ta-IN" dirty="0" smtClean="0">
                <a:latin typeface="Cambria"/>
                <a:cs typeface="Cambria"/>
              </a:rPr>
              <a:t>neznanje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78. Žena, ženidba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79. Životinje</a:t>
            </a:r>
          </a:p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80. Žudnje, sklonost, strast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27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191351"/>
              </p:ext>
            </p:extLst>
          </p:nvPr>
        </p:nvGraphicFramePr>
        <p:xfrm>
          <a:off x="480588" y="291739"/>
          <a:ext cx="8358755" cy="65671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3712"/>
                <a:gridCol w="2639790"/>
                <a:gridCol w="1671751"/>
                <a:gridCol w="1671751"/>
                <a:gridCol w="1671751"/>
              </a:tblGrid>
              <a:tr h="103463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Frazeologizam</a:t>
                      </a:r>
                      <a:endParaRPr lang="de-DE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Izvor</a:t>
                      </a:r>
                      <a:endParaRPr lang="de-DE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Oblik</a:t>
                      </a:r>
                      <a:endParaRPr lang="de-DE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Tematska klasifikacija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a-IN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oznaka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a-IN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označenje</a:t>
                      </a:r>
                      <a:endParaRPr lang="de-DE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000314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i="1" dirty="0" smtClean="0">
                          <a:latin typeface="Cambria"/>
                          <a:cs typeface="Cambria"/>
                        </a:rPr>
                        <a:t>Rogato livado, idi pasi u zelenoj</a:t>
                      </a:r>
                      <a:r>
                        <a:rPr lang="ta-IN" i="1" baseline="0" dirty="0" smtClean="0">
                          <a:latin typeface="Cambria"/>
                          <a:cs typeface="Cambria"/>
                        </a:rPr>
                        <a:t> kravi, a ja ću </a:t>
                      </a:r>
                      <a:r>
                        <a:rPr lang="ta-IN" i="1" u="sng" baseline="0" dirty="0" smtClean="0">
                          <a:latin typeface="Cambria"/>
                          <a:cs typeface="Cambria"/>
                        </a:rPr>
                        <a:t>noge pod put, </a:t>
                      </a:r>
                      <a:r>
                        <a:rPr lang="ta-IN" i="1" u="none" baseline="0" dirty="0" smtClean="0">
                          <a:latin typeface="Cambria"/>
                          <a:cs typeface="Cambria"/>
                        </a:rPr>
                        <a:t>pa ću poći u drva da donesem šume</a:t>
                      </a:r>
                      <a:r>
                        <a:rPr lang="ta-IN" i="0" u="none" baseline="0" dirty="0" smtClean="0">
                          <a:latin typeface="Cambria"/>
                          <a:cs typeface="Cambria"/>
                        </a:rPr>
                        <a:t>.</a:t>
                      </a:r>
                      <a:endParaRPr lang="de-DE" i="0" u="non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Izokrenuta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priča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1. tjelo, noge</a:t>
                      </a:r>
                    </a:p>
                    <a:p>
                      <a:pPr marL="0" indent="0">
                        <a:buNone/>
                      </a:pP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2. putovanje</a:t>
                      </a:r>
                      <a:endParaRPr lang="de-AT" dirty="0" smtClean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000314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i="1" dirty="0" smtClean="0">
                          <a:latin typeface="Cambria"/>
                          <a:cs typeface="Cambria"/>
                        </a:rPr>
                        <a:t>Najzad,</a:t>
                      </a:r>
                      <a:r>
                        <a:rPr lang="ta-IN" i="1" baseline="0" dirty="0" smtClean="0">
                          <a:latin typeface="Cambria"/>
                          <a:cs typeface="Cambria"/>
                        </a:rPr>
                        <a:t> kad je bacio sebe ispred pogleda, od zuba mu zacvokota strah i </a:t>
                      </a:r>
                      <a:r>
                        <a:rPr lang="ta-IN" i="1" u="sng" baseline="0" dirty="0" smtClean="0">
                          <a:latin typeface="Cambria"/>
                          <a:cs typeface="Cambria"/>
                        </a:rPr>
                        <a:t>glava mu se diže na kosi</a:t>
                      </a:r>
                      <a:r>
                        <a:rPr lang="ta-IN" i="0" u="none" baseline="0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ta-IN" i="1" u="sng" baseline="0" dirty="0" smtClean="0">
                          <a:latin typeface="Cambria"/>
                          <a:cs typeface="Cambria"/>
                        </a:rPr>
                        <a:t> </a:t>
                      </a:r>
                      <a:endParaRPr lang="de-DE" i="1" u="sng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Izokrenuta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priča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1. tjelo,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glava</a:t>
                      </a:r>
                      <a:endParaRPr lang="ta-IN" dirty="0" smtClean="0">
                        <a:latin typeface="Cambria"/>
                        <a:cs typeface="Cambria"/>
                      </a:endParaRPr>
                    </a:p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2. strah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000314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3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i="1" dirty="0" smtClean="0">
                          <a:latin typeface="Cambria"/>
                          <a:cs typeface="Cambria"/>
                        </a:rPr>
                        <a:t>Au, sad je </a:t>
                      </a:r>
                      <a:r>
                        <a:rPr lang="ta-IN" i="1" u="sng" dirty="0" smtClean="0">
                          <a:latin typeface="Cambria"/>
                          <a:cs typeface="Cambria"/>
                        </a:rPr>
                        <a:t>bostan</a:t>
                      </a:r>
                      <a:r>
                        <a:rPr lang="ta-IN" i="1" u="sng" baseline="0" dirty="0" smtClean="0">
                          <a:latin typeface="Cambria"/>
                          <a:cs typeface="Cambria"/>
                        </a:rPr>
                        <a:t> obrao </a:t>
                      </a:r>
                      <a:r>
                        <a:rPr lang="ta-IN" i="1" baseline="0" dirty="0" smtClean="0">
                          <a:latin typeface="Cambria"/>
                          <a:cs typeface="Cambria"/>
                        </a:rPr>
                        <a:t>čiču</a:t>
                      </a:r>
                      <a:r>
                        <a:rPr lang="ta-IN" i="0" baseline="0" dirty="0" smtClean="0">
                          <a:latin typeface="Cambria"/>
                          <a:cs typeface="Cambria"/>
                        </a:rPr>
                        <a:t>!</a:t>
                      </a:r>
                      <a:endParaRPr lang="de-DE" i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Izokrenuta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priča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1. voće, lubenica</a:t>
                      </a:r>
                    </a:p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2.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nesreća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000314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4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i="1" u="sng" dirty="0" smtClean="0">
                          <a:latin typeface="Cambria"/>
                          <a:cs typeface="Cambria"/>
                        </a:rPr>
                        <a:t>Tako mi </a:t>
                      </a:r>
                      <a:r>
                        <a:rPr lang="ta-IN" i="1" dirty="0" smtClean="0">
                          <a:latin typeface="Cambria"/>
                          <a:cs typeface="Cambria"/>
                        </a:rPr>
                        <a:t>svetog vuka, eno </a:t>
                      </a:r>
                      <a:r>
                        <a:rPr lang="ta-IN" i="1" u="sng" dirty="0" smtClean="0">
                          <a:latin typeface="Cambria"/>
                          <a:cs typeface="Cambria"/>
                        </a:rPr>
                        <a:t>očiju</a:t>
                      </a:r>
                      <a:r>
                        <a:rPr lang="ta-IN" i="1" dirty="0" smtClean="0">
                          <a:latin typeface="Cambria"/>
                          <a:cs typeface="Cambria"/>
                        </a:rPr>
                        <a:t> u šumi</a:t>
                      </a:r>
                      <a:r>
                        <a:rPr lang="ta-IN" i="0" dirty="0" smtClean="0">
                          <a:latin typeface="Cambria"/>
                          <a:cs typeface="Cambria"/>
                        </a:rPr>
                        <a:t>.</a:t>
                      </a:r>
                      <a:endParaRPr lang="de-DE" i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Izokrenuta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priča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1. tjelo, oči</a:t>
                      </a:r>
                    </a:p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2. zakletva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000314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5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u="none" kern="120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</a:rPr>
                        <a:t>Kućico draga</a:t>
                      </a:r>
                      <a:r>
                        <a:rPr lang="hr-HR" sz="1800" i="0" u="none" kern="120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</a:rPr>
                        <a:t>,</a:t>
                      </a:r>
                      <a:r>
                        <a:rPr lang="hr-HR" sz="1800" i="1" u="none" kern="120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</a:rPr>
                        <a:t> slobodo moja</a:t>
                      </a:r>
                      <a:r>
                        <a:rPr lang="hr-HR" sz="1800" i="0" u="none" kern="120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</a:rPr>
                        <a:t>!</a:t>
                      </a:r>
                      <a:endParaRPr lang="de-DE" i="0" u="non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Ježeva kućica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poslovica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1. kuća</a:t>
                      </a:r>
                    </a:p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2. sloboda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7374"/>
              </p:ext>
            </p:extLst>
          </p:nvPr>
        </p:nvGraphicFramePr>
        <p:xfrm>
          <a:off x="794254" y="216448"/>
          <a:ext cx="7856290" cy="74415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9141"/>
                <a:gridCol w="2323375"/>
                <a:gridCol w="1571258"/>
                <a:gridCol w="1571258"/>
                <a:gridCol w="1571258"/>
              </a:tblGrid>
              <a:tr h="492107"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086900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6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u="none" kern="120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</a:rPr>
                        <a:t>To samo hulje, nosi ih vrag</a:t>
                      </a:r>
                      <a:r>
                        <a:rPr lang="hr-HR" sz="1800" i="0" u="none" kern="120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</a:rPr>
                        <a:t>,</a:t>
                      </a:r>
                    </a:p>
                    <a:p>
                      <a:r>
                        <a:rPr lang="hr-HR" sz="1800" i="1" u="none" kern="120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</a:rPr>
                        <a:t>za ručak daju svoj rodni prag</a:t>
                      </a:r>
                      <a:r>
                        <a:rPr lang="hr-HR" sz="1800" i="0" u="none" kern="120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</a:rPr>
                        <a:t>!</a:t>
                      </a:r>
                      <a:endParaRPr lang="ta-IN" sz="1800" i="0" u="none" kern="1200" dirty="0" smtClean="0">
                        <a:solidFill>
                          <a:schemeClr val="dk1"/>
                        </a:solidFill>
                        <a:latin typeface="Cambria"/>
                        <a:ea typeface="+mn-ea"/>
                        <a:cs typeface="Cambria"/>
                      </a:endParaRPr>
                    </a:p>
                    <a:p>
                      <a:pPr marL="285750" indent="-285750">
                        <a:buFont typeface="Wingdings" charset="0"/>
                        <a:buChar char="à"/>
                      </a:pPr>
                      <a:r>
                        <a:rPr lang="ta-IN" sz="1800" b="1" i="0" u="none" kern="120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  <a:sym typeface="Wingdings"/>
                        </a:rPr>
                        <a:t>Ko ne cijeni svoje, ne cijeni ni tuđe.</a:t>
                      </a:r>
                      <a:r>
                        <a:rPr lang="ta-IN" sz="1800" b="1" i="0" u="none" kern="1200" baseline="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  <a:sym typeface="Wingdings"/>
                        </a:rPr>
                        <a:t> </a:t>
                      </a:r>
                    </a:p>
                    <a:p>
                      <a:pPr marL="285750" indent="-285750">
                        <a:buFont typeface="Wingdings" charset="0"/>
                        <a:buChar char="à"/>
                      </a:pPr>
                      <a:r>
                        <a:rPr lang="ta-IN" sz="1800" b="1" i="0" u="none" kern="1200" baseline="0" dirty="0" smtClean="0">
                          <a:solidFill>
                            <a:schemeClr val="dk1"/>
                          </a:solidFill>
                          <a:latin typeface="Cambria"/>
                          <a:ea typeface="+mn-ea"/>
                          <a:cs typeface="Cambria"/>
                          <a:sym typeface="Wingdings"/>
                        </a:rPr>
                        <a:t>Svakom je drag, svoj kućni prag.</a:t>
                      </a:r>
                      <a:endParaRPr lang="de-DE" b="1" i="0" u="non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Ježeva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kućica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poslovica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a-IN" sz="1800" dirty="0" smtClean="0">
                          <a:latin typeface="Cambria"/>
                          <a:cs typeface="Cambria"/>
                        </a:rPr>
                        <a:t>1. prag</a:t>
                      </a:r>
                    </a:p>
                    <a:p>
                      <a:pPr marL="0" indent="0">
                        <a:buNone/>
                      </a:pPr>
                      <a:r>
                        <a:rPr lang="ta-IN" sz="1800" dirty="0" smtClean="0">
                          <a:latin typeface="Cambria"/>
                          <a:cs typeface="Cambria"/>
                        </a:rPr>
                        <a:t>2. kuća, domovina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086900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7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[...]</a:t>
                      </a:r>
                      <a:r>
                        <a:rPr lang="de-AT" sz="180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dobrodušno je kazao nezgrapni raspasani dječak i ljubopitljivo me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odmjerio od glave do pete</a:t>
                      </a:r>
                      <a:r>
                        <a:rPr lang="hr-HR" sz="1800" i="0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.</a:t>
                      </a:r>
                      <a:endParaRPr lang="de-DE" sz="1800" i="0" u="sng" kern="1200" dirty="0" smtClean="0">
                        <a:solidFill>
                          <a:schemeClr val="dk1"/>
                        </a:solidFill>
                        <a:effectLst/>
                        <a:latin typeface="Cambria"/>
                        <a:ea typeface="+mn-e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</a:t>
                      </a:r>
                      <a:r>
                        <a:rPr lang="de-AT" dirty="0" smtClean="0">
                          <a:latin typeface="Cambria"/>
                          <a:cs typeface="Cambria"/>
                        </a:rPr>
                        <a:t>,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s</a:t>
                      </a:r>
                      <a:r>
                        <a:rPr lang="de-AT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de-AT" dirty="0" smtClean="0">
                          <a:latin typeface="Cambria"/>
                          <a:cs typeface="Cambria"/>
                        </a:rPr>
                        <a:t>14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err="1" smtClean="0">
                          <a:latin typeface="Cambria"/>
                          <a:cs typeface="Cambria"/>
                        </a:rPr>
                        <a:t>fra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zem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1. tjelo</a:t>
                      </a:r>
                    </a:p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2.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fiziologija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086900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8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Aha, što si ti dirao pašče kad jede</a:t>
                      </a:r>
                      <a:r>
                        <a:rPr lang="ta-IN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!</a:t>
                      </a:r>
                    </a:p>
                    <a:p>
                      <a:r>
                        <a:rPr lang="de-DE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  <a:sym typeface="Wingdings"/>
                        </a:rPr>
                        <a:t></a:t>
                      </a:r>
                      <a:r>
                        <a:rPr lang="ta-IN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  <a:sym typeface="Wingdings"/>
                        </a:rPr>
                        <a:t> </a:t>
                      </a:r>
                      <a:r>
                        <a:rPr lang="ta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  <a:sym typeface="Wingdings"/>
                        </a:rPr>
                        <a:t>I pas ima mira dok</a:t>
                      </a:r>
                      <a:r>
                        <a:rPr lang="ta-IN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  <a:sym typeface="Wingdings"/>
                        </a:rPr>
                        <a:t> jede. </a:t>
                      </a:r>
                      <a:endParaRPr lang="de-DE" i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15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poslovica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b="0" i="0" dirty="0" smtClean="0">
                          <a:latin typeface="Cambria"/>
                          <a:cs typeface="Cambria"/>
                        </a:rPr>
                        <a:t>1. životinja, pas</a:t>
                      </a:r>
                    </a:p>
                    <a:p>
                      <a:r>
                        <a:rPr lang="ta-IN" b="0" i="0" dirty="0" smtClean="0">
                          <a:latin typeface="Cambria"/>
                          <a:cs typeface="Cambria"/>
                        </a:rPr>
                        <a:t>2.</a:t>
                      </a:r>
                      <a:r>
                        <a:rPr lang="ta-IN" b="0" i="0" baseline="0" dirty="0" smtClean="0">
                          <a:latin typeface="Cambria"/>
                          <a:cs typeface="Cambria"/>
                        </a:rPr>
                        <a:t> m</a:t>
                      </a:r>
                      <a:r>
                        <a:rPr lang="ta-IN" b="0" i="0" dirty="0" smtClean="0">
                          <a:latin typeface="Cambria"/>
                          <a:cs typeface="Cambria"/>
                        </a:rPr>
                        <a:t>ir</a:t>
                      </a:r>
                    </a:p>
                    <a:p>
                      <a:endParaRPr lang="de-DE" b="0" i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086900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9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Ma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ima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Nikoletina</a:t>
                      </a:r>
                      <a:r>
                        <a:rPr lang="ta-IN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nos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baš </a:t>
                      </a:r>
                      <a:r>
                        <a:rPr lang="hr-HR" sz="1800" i="0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za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te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stavri</a:t>
                      </a:r>
                      <a:r>
                        <a:rPr lang="hr-HR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,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svašta je njega pržilo</a:t>
                      </a:r>
                      <a:r>
                        <a:rPr lang="hr-HR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.</a:t>
                      </a:r>
                      <a:endParaRPr lang="de-DE" i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de-AT" dirty="0" smtClean="0">
                          <a:latin typeface="Cambria"/>
                          <a:cs typeface="Cambria"/>
                        </a:rPr>
                        <a:t>s.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19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tjelo, nos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slutnja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2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969458"/>
              </p:ext>
            </p:extLst>
          </p:nvPr>
        </p:nvGraphicFramePr>
        <p:xfrm>
          <a:off x="411932" y="205934"/>
          <a:ext cx="8187120" cy="67316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61170"/>
                <a:gridCol w="2313678"/>
                <a:gridCol w="1637424"/>
                <a:gridCol w="1637424"/>
                <a:gridCol w="1637424"/>
              </a:tblGrid>
              <a:tr h="46334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2596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Cambria"/>
                          <a:cs typeface="Cambria"/>
                        </a:rPr>
                        <a:t>10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Nikoletina naprotiv , bio je ljut i naduren; digli ga od kuće, rat </a:t>
                      </a:r>
                      <a:r>
                        <a:rPr lang="hr-HR" sz="1800" i="1" u="none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pod nosom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, a ovi ovdje se još sad zbenavili i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glavu izgubii</a:t>
                      </a:r>
                      <a:r>
                        <a:rPr lang="ta-IN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.</a:t>
                      </a:r>
                      <a:r>
                        <a:rPr lang="ta-IN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</a:t>
                      </a:r>
                      <a:endParaRPr lang="de-DE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22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1. tjelo, glava</a:t>
                      </a:r>
                    </a:p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2. bezumlje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2596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Cambria"/>
                          <a:cs typeface="Cambria"/>
                        </a:rPr>
                        <a:t>11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Najzad produžiše pješke i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mrtvi umorni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, bez večere, okonačiše se kod nekih čobanskih koliba na visoravni više same državne ceste.</a:t>
                      </a:r>
                      <a:r>
                        <a:rPr lang="de-DE" i="1" dirty="0" smtClean="0">
                          <a:effectLst/>
                          <a:latin typeface="Cambria"/>
                          <a:cs typeface="Cambria"/>
                        </a:rPr>
                        <a:t> </a:t>
                      </a:r>
                      <a:endParaRPr lang="de-DE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24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stanje, umor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2596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Cambria"/>
                          <a:cs typeface="Cambria"/>
                        </a:rPr>
                        <a:t>12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[</a:t>
                      </a:r>
                      <a:r>
                        <a:rPr lang="hr-HR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...] 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a ja se, evo, jutros nešto zbenavio kao da više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nemam ni kuće ni kućišta.</a:t>
                      </a:r>
                      <a:r>
                        <a:rPr lang="de-DE" i="1" u="sng" dirty="0" smtClean="0">
                          <a:effectLst/>
                          <a:latin typeface="Cambria"/>
                          <a:cs typeface="Cambria"/>
                        </a:rPr>
                        <a:t> </a:t>
                      </a:r>
                      <a:endParaRPr lang="de-DE" i="1" u="sng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26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1. kuća</a:t>
                      </a:r>
                    </a:p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2. siromaštvo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2596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Cambria"/>
                          <a:cs typeface="Cambria"/>
                        </a:rPr>
                        <a:t>13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Pa bar je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živa glava 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ostala – nesmjelo primijeti Jovica</a:t>
                      </a:r>
                      <a:r>
                        <a:rPr lang="de-DE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.</a:t>
                      </a:r>
                      <a:endParaRPr lang="de-DE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26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1. tjelo, glava</a:t>
                      </a:r>
                    </a:p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2. zdravlje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23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275191"/>
              </p:ext>
            </p:extLst>
          </p:nvPr>
        </p:nvGraphicFramePr>
        <p:xfrm>
          <a:off x="411932" y="326064"/>
          <a:ext cx="8003035" cy="6172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8041"/>
                <a:gridCol w="2463173"/>
                <a:gridCol w="1600607"/>
                <a:gridCol w="1600607"/>
                <a:gridCol w="1600607"/>
              </a:tblGrid>
              <a:tr h="5834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200376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14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Čuješ, nek mi sav svijet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pljune u brk 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ako se Nikoletina Bursać ponovo ne opaše vojničkim opasačem</a:t>
                      </a:r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.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</a:p>
                    <a:p>
                      <a:r>
                        <a:rPr lang="de-DE" dirty="0" smtClean="0">
                          <a:latin typeface="Cambria"/>
                          <a:cs typeface="Cambria"/>
                        </a:rPr>
                        <a:t>s.</a:t>
                      </a:r>
                      <a:r>
                        <a:rPr lang="de-DE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27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1. brk</a:t>
                      </a:r>
                    </a:p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2. nepoštenje</a:t>
                      </a:r>
                    </a:p>
                  </a:txBody>
                  <a:tcPr/>
                </a:tc>
              </a:tr>
              <a:tr h="1200376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15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Hajde izlazite odatle; čučite tu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ko tuke na jajima</a:t>
                      </a:r>
                      <a:r>
                        <a:rPr lang="ta-IN" sz="1800" i="0" u="none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.</a:t>
                      </a:r>
                      <a:endParaRPr lang="de-DE" i="0" u="non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</a:p>
                    <a:p>
                      <a:r>
                        <a:rPr lang="de-AT" dirty="0" smtClean="0">
                          <a:latin typeface="Cambria"/>
                          <a:cs typeface="Cambria"/>
                        </a:rPr>
                        <a:t>s.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29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1. životinje, tuka</a:t>
                      </a:r>
                    </a:p>
                    <a:p>
                      <a:pPr marL="0" indent="0">
                        <a:buNone/>
                      </a:pP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200376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16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Pazi, samo mene ima da slušate. Sad sam ja za vas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bog i batina</a:t>
                      </a:r>
                      <a:r>
                        <a:rPr lang="ta-IN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!</a:t>
                      </a:r>
                      <a:endParaRPr lang="de-DE" i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</a:p>
                    <a:p>
                      <a:r>
                        <a:rPr lang="de-AT" dirty="0" smtClean="0">
                          <a:latin typeface="Cambria"/>
                          <a:cs typeface="Cambria"/>
                        </a:rPr>
                        <a:t>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30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1. religija, artefakt</a:t>
                      </a:r>
                    </a:p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2. strah, posluh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200376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17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Gledao ih onako jadne i  izgužvane,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kao pokisle</a:t>
                      </a:r>
                      <a:r>
                        <a:rPr lang="hr-HR" sz="1800" i="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,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i mislio u sebi</a:t>
                      </a:r>
                      <a:r>
                        <a:rPr lang="ta-IN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.</a:t>
                      </a:r>
                      <a:endParaRPr lang="de-DE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</a:p>
                    <a:p>
                      <a:r>
                        <a:rPr lang="de-AT" dirty="0" smtClean="0">
                          <a:latin typeface="Cambria"/>
                          <a:cs typeface="Cambria"/>
                        </a:rPr>
                        <a:t>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de-AT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30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1. vrijeme,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kiša</a:t>
                      </a:r>
                    </a:p>
                    <a:p>
                      <a:pPr marL="0" indent="0">
                        <a:buNone/>
                      </a:pP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2.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tuga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2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377466"/>
              </p:ext>
            </p:extLst>
          </p:nvPr>
        </p:nvGraphicFramePr>
        <p:xfrm>
          <a:off x="274621" y="291740"/>
          <a:ext cx="8667706" cy="65853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29827"/>
                <a:gridCol w="2457854"/>
                <a:gridCol w="1640856"/>
                <a:gridCol w="1640856"/>
                <a:gridCol w="1898313"/>
              </a:tblGrid>
              <a:tr h="63495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286961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18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Kad blažena ovčica oko spomenika čupka travu, djedova se duša razveseli pa sve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pjeva od radosti.</a:t>
                      </a:r>
                      <a:endParaRPr lang="de-DE" i="1" u="sng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</a:p>
                    <a:p>
                      <a:r>
                        <a:rPr lang="de-AT" dirty="0" smtClean="0">
                          <a:latin typeface="Cambria"/>
                          <a:cs typeface="Cambria"/>
                        </a:rPr>
                        <a:t>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de-AT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36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1.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de-AT" baseline="0" dirty="0" err="1" smtClean="0">
                          <a:latin typeface="Cambria"/>
                          <a:cs typeface="Cambria"/>
                        </a:rPr>
                        <a:t>ljudska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de-AT" baseline="0" dirty="0" err="1" smtClean="0">
                          <a:latin typeface="Cambria"/>
                          <a:cs typeface="Cambria"/>
                        </a:rPr>
                        <a:t>aktivnost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, </a:t>
                      </a:r>
                      <a:r>
                        <a:rPr lang="de-AT" baseline="0" dirty="0" err="1" smtClean="0">
                          <a:latin typeface="Cambria"/>
                          <a:cs typeface="Cambria"/>
                        </a:rPr>
                        <a:t>pjevanje</a:t>
                      </a:r>
                      <a:r>
                        <a:rPr lang="de-AT" baseline="0" dirty="0" smtClean="0">
                          <a:latin typeface="Cambria"/>
                          <a:cs typeface="Cambria"/>
                        </a:rPr>
                        <a:t> </a:t>
                      </a:r>
                      <a:endParaRPr lang="ta-IN" dirty="0" smtClean="0">
                        <a:latin typeface="Cambria"/>
                        <a:cs typeface="Cambria"/>
                      </a:endParaRPr>
                    </a:p>
                    <a:p>
                      <a:pPr marL="0" indent="0">
                        <a:buNone/>
                      </a:pPr>
                      <a:r>
                        <a:rPr lang="ta-IN" dirty="0" smtClean="0">
                          <a:latin typeface="Cambria"/>
                          <a:cs typeface="Cambria"/>
                        </a:rPr>
                        <a:t>2. radost</a:t>
                      </a:r>
                      <a:endParaRPr lang="de-AT" dirty="0" smtClean="0">
                        <a:latin typeface="Cambria"/>
                        <a:cs typeface="Cambria"/>
                      </a:endParaRPr>
                    </a:p>
                    <a:p>
                      <a:pPr marL="0" indent="0">
                        <a:buNone/>
                      </a:pPr>
                      <a:endParaRPr lang="de-AT" dirty="0" smtClean="0">
                        <a:latin typeface="Cambria"/>
                        <a:cs typeface="Cambria"/>
                      </a:endParaRPr>
                    </a:p>
                    <a:p>
                      <a:pPr marL="0" indent="0">
                        <a:buNone/>
                      </a:pP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286961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19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Nek te ja još samo jedanput vidim pored nje s iglom u ruci, pa si 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obrao zelen bostan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.</a:t>
                      </a:r>
                      <a:endParaRPr lang="de-DE" sz="1800" i="1" kern="1200" dirty="0" smtClean="0">
                        <a:solidFill>
                          <a:schemeClr val="dk1"/>
                        </a:solidFill>
                        <a:effectLst/>
                        <a:latin typeface="Cambria"/>
                        <a:ea typeface="+mn-e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</a:p>
                    <a:p>
                      <a:r>
                        <a:rPr lang="de-AT" dirty="0" smtClean="0">
                          <a:latin typeface="Cambria"/>
                          <a:cs typeface="Cambria"/>
                        </a:rPr>
                        <a:t>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de-AT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59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1. biljka</a:t>
                      </a:r>
                    </a:p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2. nesreća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286961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20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Bo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’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me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, kad upre sila, ne pomaže pamet</a:t>
                      </a:r>
                      <a:r>
                        <a:rPr lang="hr-HR" sz="1800" i="0" u="none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!</a:t>
                      </a:r>
                      <a:r>
                        <a:rPr lang="hr-HR" sz="1800" i="1" u="none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– </a:t>
                      </a:r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prezrivo zaključuje Nikoletina.</a:t>
                      </a:r>
                      <a:endParaRPr lang="de-DE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</a:p>
                    <a:p>
                      <a:r>
                        <a:rPr lang="de-AT" dirty="0" smtClean="0">
                          <a:latin typeface="Cambria"/>
                          <a:cs typeface="Cambria"/>
                        </a:rPr>
                        <a:t>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de-AT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97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  <a:p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poslovica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1. sila</a:t>
                      </a:r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 </a:t>
                      </a:r>
                    </a:p>
                    <a:p>
                      <a:r>
                        <a:rPr lang="ta-IN" baseline="0" dirty="0" smtClean="0">
                          <a:latin typeface="Cambria"/>
                          <a:cs typeface="Cambria"/>
                        </a:rPr>
                        <a:t>2. stanje, nemoć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286961"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21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i="1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Ej-hej, dronjava srećo naša</a:t>
                      </a:r>
                      <a:r>
                        <a:rPr lang="hr-HR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, propadosmo ko hodža kroz ponjavu</a:t>
                      </a:r>
                      <a:r>
                        <a:rPr lang="hr-HR" sz="1800" i="0" u="sng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!</a:t>
                      </a:r>
                      <a:r>
                        <a:rPr lang="de-DE" i="1" u="sng" dirty="0" smtClean="0">
                          <a:effectLst/>
                          <a:latin typeface="Cambria"/>
                          <a:cs typeface="Cambria"/>
                        </a:rPr>
                        <a:t> </a:t>
                      </a:r>
                      <a:endParaRPr lang="de-DE" i="1" u="sng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Doživljaji Nikoletine Bursaća,</a:t>
                      </a:r>
                    </a:p>
                    <a:p>
                      <a:r>
                        <a:rPr lang="de-AT" dirty="0" smtClean="0">
                          <a:latin typeface="Cambria"/>
                          <a:cs typeface="Cambria"/>
                        </a:rPr>
                        <a:t>s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.</a:t>
                      </a:r>
                      <a:r>
                        <a:rPr lang="de-AT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ta-IN" dirty="0" smtClean="0">
                          <a:latin typeface="Cambria"/>
                          <a:cs typeface="Cambria"/>
                        </a:rPr>
                        <a:t>96</a:t>
                      </a:r>
                      <a:endParaRPr lang="de-DE" dirty="0" smtClean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frazem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1. religija, artefakt</a:t>
                      </a:r>
                    </a:p>
                    <a:p>
                      <a:r>
                        <a:rPr lang="ta-IN" dirty="0" smtClean="0">
                          <a:latin typeface="Cambria"/>
                          <a:cs typeface="Cambria"/>
                        </a:rPr>
                        <a:t>2.neuspješnost</a:t>
                      </a:r>
                      <a:endParaRPr lang="de-DE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909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Tematska klasifikacija frazeologizama u DNB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625165"/>
              </p:ext>
            </p:extLst>
          </p:nvPr>
        </p:nvGraphicFramePr>
        <p:xfrm>
          <a:off x="914400" y="1735138"/>
          <a:ext cx="7313613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15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Cambria"/>
                <a:cs typeface="Cambria"/>
              </a:rPr>
              <a:t>Literatura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6800" indent="-226800" algn="just">
              <a:lnSpc>
                <a:spcPct val="160000"/>
              </a:lnSpc>
              <a:buNone/>
            </a:pPr>
            <a:r>
              <a:rPr lang="ta-IN" dirty="0">
                <a:latin typeface="Cambria"/>
                <a:cs typeface="Cambria"/>
              </a:rPr>
              <a:t>Burger, Harald (1998): </a:t>
            </a:r>
            <a:r>
              <a:rPr lang="ta-IN" i="1" dirty="0">
                <a:latin typeface="Cambria"/>
                <a:cs typeface="Cambria"/>
              </a:rPr>
              <a:t>Phraseologie. Eine Einf</a:t>
            </a:r>
            <a:r>
              <a:rPr lang="de-AT" i="1" dirty="0" err="1">
                <a:latin typeface="Cambria"/>
                <a:cs typeface="Cambria"/>
              </a:rPr>
              <a:t>ü</a:t>
            </a:r>
            <a:r>
              <a:rPr lang="ta-IN" i="1" dirty="0">
                <a:latin typeface="Cambria"/>
                <a:cs typeface="Cambria"/>
              </a:rPr>
              <a:t>hrung am Beispiel des Deutschen. </a:t>
            </a:r>
            <a:r>
              <a:rPr lang="ta-IN" dirty="0">
                <a:latin typeface="Cambria"/>
                <a:cs typeface="Cambria"/>
              </a:rPr>
              <a:t>Berlin: Erich Schmidt Verlag. </a:t>
            </a:r>
            <a:r>
              <a:rPr lang="de-AT" dirty="0">
                <a:latin typeface="Cambria"/>
                <a:cs typeface="Cambria"/>
              </a:rPr>
              <a:t>[</a:t>
            </a:r>
            <a:r>
              <a:rPr lang="ta-IN" dirty="0">
                <a:latin typeface="Cambria"/>
                <a:cs typeface="Cambria"/>
              </a:rPr>
              <a:t>Grundlagen der Germanistik; 36</a:t>
            </a:r>
            <a:r>
              <a:rPr lang="de-AT" dirty="0">
                <a:latin typeface="Cambria"/>
                <a:cs typeface="Cambria"/>
              </a:rPr>
              <a:t>]</a:t>
            </a:r>
            <a:r>
              <a:rPr lang="ta-IN" i="1" dirty="0">
                <a:latin typeface="Cambria"/>
                <a:cs typeface="Cambria"/>
              </a:rPr>
              <a:t> </a:t>
            </a:r>
            <a:endParaRPr lang="de-AT" i="1" dirty="0">
              <a:latin typeface="Cambria"/>
              <a:cs typeface="Cambria"/>
            </a:endParaRPr>
          </a:p>
          <a:p>
            <a:pPr marL="226800" indent="-226800" algn="just">
              <a:lnSpc>
                <a:spcPct val="160000"/>
              </a:lnSpc>
              <a:buNone/>
            </a:pPr>
            <a:r>
              <a:rPr lang="ta-IN" dirty="0">
                <a:latin typeface="Cambria"/>
                <a:cs typeface="Cambria"/>
              </a:rPr>
              <a:t>Ćopić, Branko (1985): </a:t>
            </a:r>
            <a:r>
              <a:rPr lang="ta-IN" i="1" dirty="0">
                <a:latin typeface="Cambria"/>
                <a:cs typeface="Cambria"/>
              </a:rPr>
              <a:t>Bašta sljezove boje. </a:t>
            </a:r>
            <a:r>
              <a:rPr lang="ta-IN" dirty="0">
                <a:latin typeface="Cambria"/>
                <a:cs typeface="Cambria"/>
              </a:rPr>
              <a:t>Beograd: Prosveta. </a:t>
            </a:r>
            <a:r>
              <a:rPr lang="de-AT" dirty="0">
                <a:latin typeface="Cambria"/>
                <a:cs typeface="Cambria"/>
              </a:rPr>
              <a:t>[</a:t>
            </a:r>
            <a:r>
              <a:rPr lang="de-AT" dirty="0" err="1">
                <a:latin typeface="Cambria"/>
                <a:cs typeface="Cambria"/>
              </a:rPr>
              <a:t>Sabrana</a:t>
            </a:r>
            <a:r>
              <a:rPr lang="de-AT" dirty="0">
                <a:latin typeface="Cambria"/>
                <a:cs typeface="Cambria"/>
              </a:rPr>
              <a:t> </a:t>
            </a:r>
            <a:r>
              <a:rPr lang="de-AT" dirty="0" err="1">
                <a:latin typeface="Cambria"/>
                <a:cs typeface="Cambria"/>
              </a:rPr>
              <a:t>dela</a:t>
            </a:r>
            <a:r>
              <a:rPr lang="de-AT" dirty="0">
                <a:latin typeface="Cambria"/>
                <a:cs typeface="Cambria"/>
              </a:rPr>
              <a:t> Branka </a:t>
            </a:r>
            <a:r>
              <a:rPr lang="ta-IN" dirty="0">
                <a:latin typeface="Cambria"/>
                <a:cs typeface="Cambria"/>
              </a:rPr>
              <a:t>Ćopića; 13</a:t>
            </a:r>
            <a:r>
              <a:rPr lang="de-AT" dirty="0">
                <a:latin typeface="Cambria"/>
                <a:cs typeface="Cambria"/>
              </a:rPr>
              <a:t>]</a:t>
            </a:r>
          </a:p>
          <a:p>
            <a:pPr marL="226800" indent="-226800" algn="just">
              <a:lnSpc>
                <a:spcPct val="160000"/>
              </a:lnSpc>
              <a:buNone/>
            </a:pPr>
            <a:r>
              <a:rPr lang="ta-IN" dirty="0" smtClean="0">
                <a:latin typeface="Cambria"/>
                <a:cs typeface="Cambria"/>
              </a:rPr>
              <a:t>Ćopić</a:t>
            </a:r>
            <a:r>
              <a:rPr lang="ta-IN" dirty="0" smtClean="0">
                <a:latin typeface="Cambria"/>
                <a:cs typeface="Cambria"/>
              </a:rPr>
              <a:t>, Branko</a:t>
            </a:r>
            <a:r>
              <a:rPr lang="ta-IN" dirty="0">
                <a:latin typeface="Cambria"/>
                <a:cs typeface="Cambria"/>
              </a:rPr>
              <a:t> </a:t>
            </a:r>
            <a:r>
              <a:rPr lang="ta-IN" dirty="0" smtClean="0">
                <a:latin typeface="Cambria"/>
                <a:cs typeface="Cambria"/>
              </a:rPr>
              <a:t>(1955): </a:t>
            </a:r>
            <a:r>
              <a:rPr lang="ta-IN" i="1" dirty="0" smtClean="0">
                <a:latin typeface="Cambria"/>
                <a:cs typeface="Cambria"/>
              </a:rPr>
              <a:t>Doživljaji Nikoletine Bursaća. </a:t>
            </a:r>
            <a:r>
              <a:rPr lang="ta-IN" dirty="0" smtClean="0">
                <a:latin typeface="Cambria"/>
                <a:cs typeface="Cambria"/>
              </a:rPr>
              <a:t>Beograd: Branko Đonović. </a:t>
            </a:r>
            <a:endParaRPr lang="de-AT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ta-IN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de-AT" i="1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ta-IN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de-DE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8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Frazeologizam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578821"/>
            <a:ext cx="7684650" cy="49252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a-IN" b="1" dirty="0" smtClean="0">
                <a:latin typeface="Cambria"/>
                <a:cs typeface="Cambria"/>
              </a:rPr>
              <a:t>Definicija</a:t>
            </a:r>
            <a:r>
              <a:rPr lang="de-AT" b="1" dirty="0" smtClean="0">
                <a:latin typeface="Cambria"/>
                <a:cs typeface="Cambria"/>
              </a:rPr>
              <a:t>:</a:t>
            </a:r>
            <a:endParaRPr lang="ta-IN" dirty="0" smtClean="0"/>
          </a:p>
          <a:p>
            <a:pPr marL="0" indent="0">
              <a:buNone/>
            </a:pPr>
            <a:r>
              <a:rPr lang="de-AT" dirty="0" smtClean="0"/>
              <a:t>„</a:t>
            </a:r>
            <a:r>
              <a:rPr lang="hr-HR" sz="2000" dirty="0" smtClean="0">
                <a:latin typeface="Cambria"/>
                <a:cs typeface="Cambria"/>
              </a:rPr>
              <a:t>Frazeologizmi </a:t>
            </a:r>
            <a:r>
              <a:rPr lang="hr-HR" sz="2000" dirty="0">
                <a:latin typeface="Cambria"/>
                <a:cs typeface="Cambria"/>
              </a:rPr>
              <a:t>su ustaljene jezičke jedinice sastavljene od najmanje dve reči koje imaju jedno značenje. Da bi skup reči, dakle, bio frazeološka  jedinica u jeziku – frazeologizam ( frazem ) , mora zadovoljiti tri zahteva: mora biti ustaljen, što znači da se mora upotrebljavati sa istim rasporedom delova koji čine skup; mora imati složenu strukturu, što znači da mora biti sastavljen od najmanje dve reči i mora imati značenje jedne reči</a:t>
            </a:r>
            <a:r>
              <a:rPr lang="hr-HR" sz="2000" dirty="0" smtClean="0">
                <a:latin typeface="Cambria"/>
                <a:cs typeface="Cambria"/>
              </a:rPr>
              <a:t>.</a:t>
            </a:r>
            <a:r>
              <a:rPr lang="de-AT" sz="2000" dirty="0" smtClean="0">
                <a:latin typeface="Cambria"/>
                <a:cs typeface="Cambria"/>
              </a:rPr>
              <a:t>“</a:t>
            </a:r>
            <a:endParaRPr lang="ta-IN" sz="20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a-IN" sz="1800" dirty="0">
                <a:hlinkClick r:id="rId2"/>
              </a:rPr>
              <a:t>(</a:t>
            </a:r>
            <a:r>
              <a:rPr lang="nl-NL" sz="1800" dirty="0" smtClean="0">
                <a:hlinkClick r:id="rId2"/>
              </a:rPr>
              <a:t>http</a:t>
            </a:r>
            <a:r>
              <a:rPr lang="nl-NL" sz="1800" dirty="0">
                <a:hlinkClick r:id="rId2"/>
              </a:rPr>
              <a:t>://pricamtipricu.wordpress.com/2011/12/09/frazeologizmi-margareta-makanova</a:t>
            </a:r>
            <a:r>
              <a:rPr lang="nl-NL" sz="1800" dirty="0" smtClean="0">
                <a:hlinkClick r:id="rId2"/>
              </a:rPr>
              <a:t>/</a:t>
            </a:r>
            <a:r>
              <a:rPr lang="de-AT" sz="1800" dirty="0"/>
              <a:t>)</a:t>
            </a:r>
            <a:endParaRPr lang="ta-IN" sz="1800" dirty="0" smtClean="0"/>
          </a:p>
          <a:p>
            <a:pPr marL="0" indent="0">
              <a:buNone/>
            </a:pPr>
            <a:r>
              <a:rPr lang="ta-IN" dirty="0">
                <a:latin typeface="Cambria"/>
                <a:cs typeface="Cambria"/>
              </a:rPr>
              <a:t>p</a:t>
            </a:r>
            <a:r>
              <a:rPr lang="ta-IN" dirty="0" smtClean="0">
                <a:latin typeface="Cambria"/>
                <a:cs typeface="Cambria"/>
              </a:rPr>
              <a:t>rimjeri: </a:t>
            </a:r>
            <a:r>
              <a:rPr lang="ta-IN" i="1" dirty="0" smtClean="0">
                <a:latin typeface="Cambria"/>
                <a:cs typeface="Cambria"/>
              </a:rPr>
              <a:t>Ahilova peta; carski rez; obečavati zlatna brda i doline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8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Cambria"/>
                <a:cs typeface="Cambria"/>
              </a:rPr>
              <a:t>Izvori</a:t>
            </a:r>
            <a:r>
              <a:rPr lang="de-DE" dirty="0" smtClean="0">
                <a:latin typeface="Cambria"/>
                <a:cs typeface="Cambria"/>
              </a:rPr>
              <a:t> </a:t>
            </a:r>
            <a:r>
              <a:rPr lang="de-DE" dirty="0" err="1" smtClean="0">
                <a:latin typeface="Cambria"/>
                <a:cs typeface="Cambria"/>
              </a:rPr>
              <a:t>iz</a:t>
            </a:r>
            <a:r>
              <a:rPr lang="de-DE" dirty="0" smtClean="0">
                <a:latin typeface="Cambria"/>
                <a:cs typeface="Cambria"/>
              </a:rPr>
              <a:t> </a:t>
            </a:r>
            <a:r>
              <a:rPr lang="de-DE" dirty="0" err="1" smtClean="0">
                <a:latin typeface="Cambria"/>
                <a:cs typeface="Cambria"/>
              </a:rPr>
              <a:t>interneta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Cambria"/>
                <a:cs typeface="Cambria"/>
                <a:hlinkClick r:id="rId2"/>
              </a:rPr>
              <a:t>http://www.rastko.rs/rastko-bl/umetnost/knjizevnost/bcopic/bcopic-</a:t>
            </a:r>
            <a:r>
              <a:rPr lang="hr-HR" dirty="0" smtClean="0">
                <a:latin typeface="Cambria"/>
                <a:cs typeface="Cambria"/>
                <a:hlinkClick r:id="rId2"/>
              </a:rPr>
              <a:t>jezurka_l.html</a:t>
            </a:r>
            <a:endParaRPr lang="hr-HR" dirty="0" smtClean="0">
              <a:latin typeface="Cambria"/>
              <a:cs typeface="Cambria"/>
            </a:endParaRPr>
          </a:p>
          <a:p>
            <a:r>
              <a:rPr lang="pl-PL" dirty="0">
                <a:latin typeface="Cambria"/>
                <a:cs typeface="Cambria"/>
                <a:hlinkClick r:id="rId3"/>
              </a:rPr>
              <a:t>http://</a:t>
            </a:r>
            <a:r>
              <a:rPr lang="pl-PL" dirty="0" smtClean="0">
                <a:latin typeface="Cambria"/>
                <a:cs typeface="Cambria"/>
                <a:hlinkClick r:id="rId3"/>
              </a:rPr>
              <a:t>www.poslovice.net</a:t>
            </a:r>
            <a:endParaRPr lang="pl-PL" dirty="0">
              <a:latin typeface="Cambria"/>
              <a:cs typeface="Cambria"/>
            </a:endParaRPr>
          </a:p>
          <a:p>
            <a:r>
              <a:rPr lang="hr-HR" dirty="0">
                <a:latin typeface="Cambria"/>
                <a:cs typeface="Cambria"/>
                <a:hlinkClick r:id="rId4"/>
              </a:rPr>
              <a:t>http://www.vuksfrj.se/kultura/knjizevnost/</a:t>
            </a:r>
            <a:r>
              <a:rPr lang="hr-HR" dirty="0" smtClean="0">
                <a:latin typeface="Cambria"/>
                <a:cs typeface="Cambria"/>
                <a:hlinkClick r:id="rId4"/>
              </a:rPr>
              <a:t>branko_copic.html</a:t>
            </a:r>
            <a:endParaRPr lang="hr-HR" dirty="0" smtClean="0">
              <a:latin typeface="Cambria"/>
              <a:cs typeface="Cambria"/>
            </a:endParaRPr>
          </a:p>
          <a:p>
            <a:endParaRPr lang="hr-HR" dirty="0">
              <a:latin typeface="Cambria"/>
              <a:cs typeface="Cambria"/>
            </a:endParaRPr>
          </a:p>
          <a:p>
            <a:endParaRPr lang="pl-PL" dirty="0" smtClean="0">
              <a:latin typeface="Cambria"/>
              <a:cs typeface="Cambria"/>
            </a:endParaRPr>
          </a:p>
          <a:p>
            <a:endParaRPr lang="pl-PL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0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Frazeološka klasifikacija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056062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u"/>
            </a:pPr>
            <a:r>
              <a:rPr lang="de-DE" u="sng" dirty="0" smtClean="0">
                <a:latin typeface="Cambria"/>
                <a:cs typeface="Cambria"/>
              </a:rPr>
              <a:t>R</a:t>
            </a:r>
            <a:r>
              <a:rPr lang="ta-IN" u="sng" dirty="0" smtClean="0">
                <a:latin typeface="Cambria"/>
                <a:cs typeface="Cambria"/>
              </a:rPr>
              <a:t>eferen</a:t>
            </a:r>
            <a:r>
              <a:rPr lang="de-AT" u="sng" dirty="0" smtClean="0">
                <a:latin typeface="Cambria"/>
                <a:cs typeface="Cambria"/>
              </a:rPr>
              <a:t>c</a:t>
            </a:r>
            <a:r>
              <a:rPr lang="ta-IN" u="sng" dirty="0" smtClean="0">
                <a:latin typeface="Cambria"/>
                <a:cs typeface="Cambria"/>
              </a:rPr>
              <a:t>i</a:t>
            </a:r>
            <a:r>
              <a:rPr lang="de-AT" u="sng" dirty="0" err="1" smtClean="0">
                <a:latin typeface="Cambria"/>
                <a:cs typeface="Cambria"/>
              </a:rPr>
              <a:t>jalni</a:t>
            </a:r>
            <a:r>
              <a:rPr lang="de-AT" u="sng" dirty="0">
                <a:latin typeface="Cambria"/>
                <a:cs typeface="Cambria"/>
              </a:rPr>
              <a:t> </a:t>
            </a:r>
            <a:r>
              <a:rPr lang="de-AT" u="sng" dirty="0" err="1" smtClean="0">
                <a:latin typeface="Cambria"/>
                <a:cs typeface="Cambria"/>
              </a:rPr>
              <a:t>Frazeologizmi</a:t>
            </a:r>
            <a:r>
              <a:rPr lang="ta-IN" dirty="0" smtClean="0">
                <a:latin typeface="Cambria"/>
                <a:cs typeface="Cambria"/>
              </a:rPr>
              <a:t>: </a:t>
            </a:r>
          </a:p>
          <a:p>
            <a:pPr marL="0" indent="0">
              <a:buNone/>
            </a:pPr>
            <a:r>
              <a:rPr lang="ta-IN" dirty="0">
                <a:latin typeface="Cambria"/>
                <a:cs typeface="Cambria"/>
              </a:rPr>
              <a:t> </a:t>
            </a:r>
            <a:r>
              <a:rPr lang="ta-IN" dirty="0" smtClean="0">
                <a:latin typeface="Cambria"/>
                <a:cs typeface="Cambria"/>
              </a:rPr>
              <a:t>      a) nominativ</a:t>
            </a:r>
            <a:r>
              <a:rPr lang="de-AT" dirty="0" err="1" smtClean="0">
                <a:latin typeface="Cambria"/>
                <a:cs typeface="Cambria"/>
              </a:rPr>
              <a:t>ni</a:t>
            </a:r>
            <a:endParaRPr lang="ta-IN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a-IN" dirty="0">
                <a:latin typeface="Cambria"/>
                <a:cs typeface="Cambria"/>
              </a:rPr>
              <a:t> </a:t>
            </a:r>
            <a:r>
              <a:rPr lang="ta-IN" dirty="0" smtClean="0">
                <a:latin typeface="Cambria"/>
                <a:cs typeface="Cambria"/>
              </a:rPr>
              <a:t>      b) propo</a:t>
            </a:r>
            <a:r>
              <a:rPr lang="de-AT" dirty="0" err="1" smtClean="0">
                <a:latin typeface="Cambria"/>
                <a:cs typeface="Cambria"/>
              </a:rPr>
              <a:t>zicionalni</a:t>
            </a:r>
            <a:r>
              <a:rPr lang="ta-IN" dirty="0" smtClean="0">
                <a:latin typeface="Cambria"/>
                <a:cs typeface="Cambria"/>
              </a:rPr>
              <a:t>: </a:t>
            </a:r>
            <a:endParaRPr lang="de-AT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de-AT" dirty="0" smtClean="0">
                <a:latin typeface="Cambria"/>
                <a:cs typeface="Cambria"/>
              </a:rPr>
              <a:t>           –  </a:t>
            </a:r>
            <a:r>
              <a:rPr lang="ta-IN" dirty="0" smtClean="0">
                <a:latin typeface="Cambria"/>
                <a:cs typeface="Cambria"/>
              </a:rPr>
              <a:t> </a:t>
            </a:r>
            <a:r>
              <a:rPr lang="de-AT" dirty="0" err="1" smtClean="0">
                <a:latin typeface="Cambria"/>
                <a:cs typeface="Cambria"/>
              </a:rPr>
              <a:t>fiks</a:t>
            </a:r>
            <a:r>
              <a:rPr lang="ta-IN" dirty="0" smtClean="0">
                <a:latin typeface="Cambria"/>
                <a:cs typeface="Cambria"/>
              </a:rPr>
              <a:t>irane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de-AT" dirty="0" err="1" smtClean="0">
                <a:latin typeface="Cambria"/>
                <a:cs typeface="Cambria"/>
              </a:rPr>
              <a:t>fraze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ta-IN" dirty="0" smtClean="0">
                <a:latin typeface="Cambria"/>
                <a:cs typeface="Cambria"/>
              </a:rPr>
              <a:t>(</a:t>
            </a:r>
            <a:r>
              <a:rPr lang="de-AT" i="1" dirty="0" err="1" smtClean="0">
                <a:latin typeface="Cambria"/>
                <a:cs typeface="Cambria"/>
              </a:rPr>
              <a:t>nekome</a:t>
            </a:r>
            <a:r>
              <a:rPr lang="de-AT" i="1" dirty="0" smtClean="0">
                <a:latin typeface="Cambria"/>
                <a:cs typeface="Cambria"/>
              </a:rPr>
              <a:t> </a:t>
            </a:r>
            <a:r>
              <a:rPr lang="de-AT" i="1" dirty="0" err="1" smtClean="0">
                <a:latin typeface="Cambria"/>
                <a:cs typeface="Cambria"/>
              </a:rPr>
              <a:t>padne</a:t>
            </a:r>
            <a:r>
              <a:rPr lang="de-AT" i="1" dirty="0" smtClean="0">
                <a:latin typeface="Cambria"/>
                <a:cs typeface="Cambria"/>
              </a:rPr>
              <a:t> kamen </a:t>
            </a:r>
            <a:r>
              <a:rPr lang="de-AT" i="1" dirty="0" err="1" smtClean="0">
                <a:latin typeface="Cambria"/>
                <a:cs typeface="Cambria"/>
              </a:rPr>
              <a:t>sa</a:t>
            </a:r>
            <a:r>
              <a:rPr lang="de-AT" i="1" dirty="0" smtClean="0">
                <a:latin typeface="Cambria"/>
                <a:cs typeface="Cambria"/>
              </a:rPr>
              <a:t> </a:t>
            </a:r>
            <a:r>
              <a:rPr lang="de-AT" i="1" dirty="0" err="1" smtClean="0">
                <a:latin typeface="Cambria"/>
                <a:cs typeface="Cambria"/>
              </a:rPr>
              <a:t>srca</a:t>
            </a:r>
            <a:r>
              <a:rPr lang="de-AT" dirty="0" smtClean="0">
                <a:latin typeface="Cambria"/>
                <a:cs typeface="Cambria"/>
              </a:rPr>
              <a:t>)</a:t>
            </a:r>
            <a:r>
              <a:rPr lang="de-AT" i="1" dirty="0" smtClean="0">
                <a:latin typeface="Cambria"/>
                <a:cs typeface="Cambria"/>
              </a:rPr>
              <a:t> </a:t>
            </a:r>
          </a:p>
          <a:p>
            <a:pPr marL="0" indent="0">
              <a:buNone/>
            </a:pPr>
            <a:r>
              <a:rPr lang="de-AT" dirty="0">
                <a:latin typeface="Cambria"/>
                <a:cs typeface="Cambria"/>
              </a:rPr>
              <a:t> </a:t>
            </a:r>
            <a:r>
              <a:rPr lang="de-AT" dirty="0" smtClean="0">
                <a:latin typeface="Cambria"/>
                <a:cs typeface="Cambria"/>
              </a:rPr>
              <a:t>           – </a:t>
            </a:r>
            <a:r>
              <a:rPr lang="de-AT" dirty="0">
                <a:latin typeface="Cambria"/>
                <a:cs typeface="Cambria"/>
              </a:rPr>
              <a:t> </a:t>
            </a:r>
            <a:r>
              <a:rPr lang="de-AT" dirty="0" err="1" smtClean="0">
                <a:latin typeface="Cambria"/>
                <a:cs typeface="Cambria"/>
              </a:rPr>
              <a:t>poslovica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ta-IN" dirty="0" smtClean="0">
                <a:latin typeface="Cambria"/>
                <a:cs typeface="Cambria"/>
              </a:rPr>
              <a:t>= </a:t>
            </a:r>
            <a:r>
              <a:rPr lang="de-AT" dirty="0" smtClean="0">
                <a:latin typeface="Cambria"/>
                <a:cs typeface="Cambria"/>
              </a:rPr>
              <a:t>m</a:t>
            </a:r>
            <a:r>
              <a:rPr lang="ta-IN" dirty="0" smtClean="0">
                <a:latin typeface="Cambria"/>
                <a:cs typeface="Cambria"/>
              </a:rPr>
              <a:t>ikrot</a:t>
            </a:r>
            <a:r>
              <a:rPr lang="de-AT" dirty="0" err="1" smtClean="0">
                <a:latin typeface="Cambria"/>
                <a:cs typeface="Cambria"/>
              </a:rPr>
              <a:t>eks</a:t>
            </a:r>
            <a:r>
              <a:rPr lang="ta-IN" dirty="0" smtClean="0">
                <a:latin typeface="Cambria"/>
                <a:cs typeface="Cambria"/>
              </a:rPr>
              <a:t>t</a:t>
            </a:r>
          </a:p>
          <a:p>
            <a:pPr>
              <a:buFont typeface="Wingdings" charset="2"/>
              <a:buChar char="u"/>
            </a:pPr>
            <a:r>
              <a:rPr lang="ta-IN" u="sng" dirty="0" smtClean="0">
                <a:latin typeface="Cambria"/>
                <a:cs typeface="Cambria"/>
              </a:rPr>
              <a:t>Struk</a:t>
            </a:r>
            <a:r>
              <a:rPr lang="de-AT" u="sng" dirty="0" err="1" smtClean="0">
                <a:latin typeface="Cambria"/>
                <a:cs typeface="Cambria"/>
              </a:rPr>
              <a:t>turalni</a:t>
            </a:r>
            <a:r>
              <a:rPr lang="de-AT" u="sng" dirty="0" smtClean="0">
                <a:latin typeface="Cambria"/>
                <a:cs typeface="Cambria"/>
              </a:rPr>
              <a:t> </a:t>
            </a:r>
            <a:r>
              <a:rPr lang="de-AT" u="sng" dirty="0" err="1" smtClean="0">
                <a:latin typeface="Cambria"/>
                <a:cs typeface="Cambria"/>
              </a:rPr>
              <a:t>Frazeologizmi</a:t>
            </a:r>
            <a:endParaRPr lang="ta-IN" u="sng" dirty="0" smtClean="0">
              <a:latin typeface="Cambria"/>
              <a:cs typeface="Cambria"/>
            </a:endParaRPr>
          </a:p>
          <a:p>
            <a:pPr>
              <a:buFont typeface="Wingdings" charset="2"/>
              <a:buChar char="u"/>
            </a:pPr>
            <a:r>
              <a:rPr lang="de-AT" u="sng" dirty="0" err="1" smtClean="0">
                <a:latin typeface="Cambria"/>
                <a:cs typeface="Cambria"/>
              </a:rPr>
              <a:t>Komunikativni</a:t>
            </a:r>
            <a:r>
              <a:rPr lang="de-AT" u="sng" dirty="0" smtClean="0">
                <a:latin typeface="Cambria"/>
                <a:cs typeface="Cambria"/>
              </a:rPr>
              <a:t> </a:t>
            </a:r>
            <a:r>
              <a:rPr lang="de-AT" u="sng" dirty="0" err="1">
                <a:latin typeface="Cambria"/>
                <a:cs typeface="Cambria"/>
              </a:rPr>
              <a:t>F</a:t>
            </a:r>
            <a:r>
              <a:rPr lang="de-AT" u="sng" dirty="0" err="1" smtClean="0">
                <a:latin typeface="Cambria"/>
                <a:cs typeface="Cambria"/>
              </a:rPr>
              <a:t>razeologizmi</a:t>
            </a:r>
            <a:endParaRPr lang="de-DE" u="sng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26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Poslovica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de-AT" dirty="0" smtClean="0">
                <a:latin typeface="Cambria"/>
                <a:cs typeface="Cambria"/>
              </a:rPr>
              <a:t>„</a:t>
            </a:r>
            <a:r>
              <a:rPr lang="de-DE" b="1" dirty="0" err="1" smtClean="0">
                <a:latin typeface="Cambria"/>
                <a:cs typeface="Cambria"/>
              </a:rPr>
              <a:t>Poslovica</a:t>
            </a:r>
            <a:r>
              <a:rPr lang="de-DE" dirty="0" smtClean="0">
                <a:latin typeface="Cambria"/>
                <a:cs typeface="Cambria"/>
              </a:rPr>
              <a:t> </a:t>
            </a:r>
            <a:r>
              <a:rPr lang="de-DE" dirty="0">
                <a:latin typeface="Cambria"/>
                <a:cs typeface="Cambria"/>
              </a:rPr>
              <a:t>je </a:t>
            </a:r>
            <a:r>
              <a:rPr lang="de-DE" dirty="0" err="1">
                <a:latin typeface="Cambria"/>
                <a:cs typeface="Cambria"/>
              </a:rPr>
              <a:t>sažeta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izreka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koja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izriče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životnu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mudrost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ili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mudru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misao</a:t>
            </a:r>
            <a:r>
              <a:rPr lang="de-DE" dirty="0">
                <a:latin typeface="Cambria"/>
                <a:cs typeface="Cambria"/>
              </a:rPr>
              <a:t>, </a:t>
            </a:r>
            <a:r>
              <a:rPr lang="de-DE" dirty="0" err="1">
                <a:latin typeface="Cambria"/>
                <a:cs typeface="Cambria"/>
              </a:rPr>
              <a:t>ponekad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stilski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naglašeno</a:t>
            </a:r>
            <a:r>
              <a:rPr lang="de-DE" dirty="0">
                <a:latin typeface="Cambria"/>
                <a:cs typeface="Cambria"/>
              </a:rPr>
              <a:t> (</a:t>
            </a:r>
            <a:r>
              <a:rPr lang="de-DE" dirty="0" err="1">
                <a:latin typeface="Cambria"/>
                <a:cs typeface="Cambria"/>
              </a:rPr>
              <a:t>bilo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cinično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ili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duhovito</a:t>
            </a:r>
            <a:r>
              <a:rPr lang="de-DE" dirty="0">
                <a:latin typeface="Cambria"/>
                <a:cs typeface="Cambria"/>
              </a:rPr>
              <a:t>), </a:t>
            </a:r>
            <a:r>
              <a:rPr lang="de-DE" dirty="0" err="1">
                <a:latin typeface="Cambria"/>
                <a:cs typeface="Cambria"/>
              </a:rPr>
              <a:t>ili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pak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pjesnički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u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 smtClean="0">
                <a:latin typeface="Cambria"/>
                <a:cs typeface="Cambria"/>
              </a:rPr>
              <a:t>rim</a:t>
            </a:r>
            <a:r>
              <a:rPr lang="ta-IN" dirty="0" smtClean="0">
                <a:latin typeface="Cambria"/>
                <a:cs typeface="Cambria"/>
              </a:rPr>
              <a:t>i.</a:t>
            </a:r>
            <a:r>
              <a:rPr lang="de-DE" dirty="0" smtClean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Poslovice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postoje</a:t>
            </a:r>
            <a:r>
              <a:rPr lang="de-DE" dirty="0">
                <a:latin typeface="Cambria"/>
                <a:cs typeface="Cambria"/>
              </a:rPr>
              <a:t> na </a:t>
            </a:r>
            <a:r>
              <a:rPr lang="de-DE" dirty="0" err="1">
                <a:latin typeface="Cambria"/>
                <a:cs typeface="Cambria"/>
              </a:rPr>
              <a:t>svim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jezicima</a:t>
            </a:r>
            <a:r>
              <a:rPr lang="de-DE" dirty="0">
                <a:latin typeface="Cambria"/>
                <a:cs typeface="Cambria"/>
              </a:rPr>
              <a:t> i </a:t>
            </a:r>
            <a:r>
              <a:rPr lang="de-DE" dirty="0" err="1">
                <a:latin typeface="Cambria"/>
                <a:cs typeface="Cambria"/>
              </a:rPr>
              <a:t>u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svim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kulturama</a:t>
            </a:r>
            <a:r>
              <a:rPr lang="de-DE" dirty="0">
                <a:latin typeface="Cambria"/>
                <a:cs typeface="Cambria"/>
              </a:rPr>
              <a:t>, </a:t>
            </a:r>
            <a:r>
              <a:rPr lang="de-DE" dirty="0" err="1">
                <a:latin typeface="Cambria"/>
                <a:cs typeface="Cambria"/>
              </a:rPr>
              <a:t>prve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pisane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nalaze</a:t>
            </a:r>
            <a:r>
              <a:rPr lang="de-DE" dirty="0">
                <a:latin typeface="Cambria"/>
                <a:cs typeface="Cambria"/>
              </a:rPr>
              <a:t> se </a:t>
            </a:r>
            <a:r>
              <a:rPr lang="de-DE" dirty="0" err="1">
                <a:latin typeface="Cambria"/>
                <a:cs typeface="Cambria"/>
              </a:rPr>
              <a:t>već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u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 smtClean="0">
                <a:latin typeface="Cambria"/>
                <a:cs typeface="Cambria"/>
              </a:rPr>
              <a:t>Bibli</a:t>
            </a:r>
            <a:r>
              <a:rPr lang="ta-IN" dirty="0" smtClean="0">
                <a:latin typeface="Cambria"/>
                <a:cs typeface="Cambria"/>
              </a:rPr>
              <a:t>ji </a:t>
            </a:r>
            <a:r>
              <a:rPr lang="de-DE" dirty="0" err="1" smtClean="0">
                <a:latin typeface="Cambria"/>
                <a:cs typeface="Cambria"/>
              </a:rPr>
              <a:t>među</a:t>
            </a:r>
            <a:r>
              <a:rPr lang="de-DE" dirty="0" smtClean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mudrosnim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knjigama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>
                <a:latin typeface="Cambria"/>
                <a:cs typeface="Cambria"/>
              </a:rPr>
              <a:t>Starog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 smtClean="0">
                <a:latin typeface="Cambria"/>
                <a:cs typeface="Cambria"/>
              </a:rPr>
              <a:t>zavjeta</a:t>
            </a:r>
            <a:r>
              <a:rPr lang="ta-IN" dirty="0" smtClean="0">
                <a:latin typeface="Cambria"/>
                <a:cs typeface="Cambria"/>
              </a:rPr>
              <a:t>.</a:t>
            </a:r>
            <a:r>
              <a:rPr lang="de-AT" dirty="0" smtClean="0">
                <a:latin typeface="Cambria"/>
                <a:cs typeface="Cambria"/>
              </a:rPr>
              <a:t>“</a:t>
            </a:r>
            <a:r>
              <a:rPr lang="ta-IN" dirty="0" smtClean="0">
                <a:latin typeface="Cambria"/>
                <a:cs typeface="Cambria"/>
              </a:rPr>
              <a:t> </a:t>
            </a:r>
          </a:p>
          <a:p>
            <a:pPr marL="0" indent="0">
              <a:buNone/>
            </a:pPr>
            <a:r>
              <a:rPr lang="ta-IN" sz="1800" dirty="0" smtClean="0">
                <a:latin typeface="Cambria"/>
                <a:cs typeface="Cambria"/>
              </a:rPr>
              <a:t>   (</a:t>
            </a:r>
            <a:r>
              <a:rPr lang="pl-PL" sz="1800" dirty="0">
                <a:latin typeface="Cambria"/>
                <a:cs typeface="Cambria"/>
                <a:hlinkClick r:id="rId2"/>
              </a:rPr>
              <a:t>http://hr.wikipedia.org/wiki/</a:t>
            </a:r>
            <a:r>
              <a:rPr lang="pl-PL" sz="1800" dirty="0" smtClean="0">
                <a:latin typeface="Cambria"/>
                <a:cs typeface="Cambria"/>
                <a:hlinkClick r:id="rId2"/>
              </a:rPr>
              <a:t>Poslovica</a:t>
            </a:r>
            <a:r>
              <a:rPr lang="ta-IN" sz="1800" dirty="0" smtClean="0">
                <a:latin typeface="Cambria"/>
                <a:cs typeface="Cambria"/>
              </a:rPr>
              <a:t>)</a:t>
            </a:r>
          </a:p>
          <a:p>
            <a:pPr>
              <a:buFont typeface="Wingdings" charset="2"/>
              <a:buChar char="u"/>
            </a:pPr>
            <a:r>
              <a:rPr lang="de-DE" dirty="0" smtClean="0">
                <a:latin typeface="Cambria"/>
                <a:cs typeface="Cambria"/>
              </a:rPr>
              <a:t>= </a:t>
            </a:r>
            <a:r>
              <a:rPr lang="de-DE" dirty="0" err="1">
                <a:latin typeface="Cambria"/>
                <a:cs typeface="Cambria"/>
              </a:rPr>
              <a:t>d</a:t>
            </a:r>
            <a:r>
              <a:rPr lang="de-DE" dirty="0" err="1" smtClean="0">
                <a:latin typeface="Cambria"/>
                <a:cs typeface="Cambria"/>
              </a:rPr>
              <a:t>io</a:t>
            </a:r>
            <a:r>
              <a:rPr lang="de-DE" dirty="0" smtClean="0">
                <a:latin typeface="Cambria"/>
                <a:cs typeface="Cambria"/>
              </a:rPr>
              <a:t> </a:t>
            </a:r>
            <a:r>
              <a:rPr lang="de-DE" dirty="0" err="1" smtClean="0">
                <a:latin typeface="Cambria"/>
                <a:cs typeface="Cambria"/>
              </a:rPr>
              <a:t>frazeologije</a:t>
            </a:r>
            <a:r>
              <a:rPr lang="de-DE" dirty="0">
                <a:latin typeface="Cambria"/>
                <a:cs typeface="Cambria"/>
              </a:rPr>
              <a:t> </a:t>
            </a:r>
            <a:r>
              <a:rPr lang="de-DE" dirty="0" err="1" smtClean="0">
                <a:latin typeface="Cambria"/>
                <a:cs typeface="Cambria"/>
              </a:rPr>
              <a:t>jer</a:t>
            </a:r>
            <a:r>
              <a:rPr lang="de-DE" dirty="0" smtClean="0">
                <a:latin typeface="Cambria"/>
                <a:cs typeface="Cambria"/>
              </a:rPr>
              <a:t> </a:t>
            </a:r>
            <a:r>
              <a:rPr lang="ta-IN" dirty="0" smtClean="0">
                <a:latin typeface="Cambria"/>
                <a:cs typeface="Cambria"/>
              </a:rPr>
              <a:t>je</a:t>
            </a:r>
            <a:r>
              <a:rPr lang="de-DE" dirty="0" smtClean="0">
                <a:latin typeface="Cambria"/>
                <a:cs typeface="Cambria"/>
              </a:rPr>
              <a:t>: "</a:t>
            </a:r>
            <a:r>
              <a:rPr lang="de-DE" b="1" dirty="0" smtClean="0">
                <a:latin typeface="Cambria"/>
                <a:cs typeface="Cambria"/>
              </a:rPr>
              <a:t>polylexikalisch</a:t>
            </a:r>
            <a:r>
              <a:rPr lang="de-DE" dirty="0" smtClean="0">
                <a:latin typeface="Cambria"/>
                <a:cs typeface="Cambria"/>
              </a:rPr>
              <a:t>“ </a:t>
            </a:r>
            <a:r>
              <a:rPr lang="ta-IN" dirty="0" smtClean="0">
                <a:latin typeface="Cambria"/>
                <a:cs typeface="Cambria"/>
              </a:rPr>
              <a:t>(sastoji se iz</a:t>
            </a:r>
            <a:r>
              <a:rPr lang="de-DE" dirty="0" smtClean="0">
                <a:latin typeface="Cambria"/>
                <a:cs typeface="Cambria"/>
              </a:rPr>
              <a:t> vi</a:t>
            </a:r>
            <a:r>
              <a:rPr lang="ta-IN" dirty="0" smtClean="0">
                <a:latin typeface="Cambria"/>
                <a:cs typeface="Cambria"/>
              </a:rPr>
              <a:t>še leksema)</a:t>
            </a:r>
            <a:r>
              <a:rPr lang="de-DE" b="1" dirty="0" smtClean="0">
                <a:latin typeface="Cambria"/>
                <a:cs typeface="Cambria"/>
              </a:rPr>
              <a:t>, </a:t>
            </a:r>
            <a:r>
              <a:rPr lang="de-DE" b="1" dirty="0" err="1" smtClean="0">
                <a:latin typeface="Cambria"/>
                <a:cs typeface="Cambria"/>
              </a:rPr>
              <a:t>fiksirana</a:t>
            </a:r>
            <a:r>
              <a:rPr lang="de-DE" dirty="0" smtClean="0">
                <a:latin typeface="Cambria"/>
                <a:cs typeface="Cambria"/>
              </a:rPr>
              <a:t>, </a:t>
            </a:r>
            <a:r>
              <a:rPr lang="de-DE" b="1" dirty="0" err="1" smtClean="0">
                <a:latin typeface="Cambria"/>
                <a:cs typeface="Cambria"/>
              </a:rPr>
              <a:t>idiomatska</a:t>
            </a:r>
            <a:r>
              <a:rPr lang="de-DE" dirty="0" smtClean="0">
                <a:latin typeface="Cambria"/>
                <a:cs typeface="Cambria"/>
              </a:rPr>
              <a:t> (Burger 1998: 102) </a:t>
            </a:r>
            <a:endParaRPr lang="de-DE" dirty="0">
              <a:latin typeface="Cambria"/>
              <a:cs typeface="Cambria"/>
            </a:endParaRPr>
          </a:p>
          <a:p>
            <a:endParaRPr lang="ta-IN" dirty="0" smtClean="0">
              <a:latin typeface="Cambria"/>
              <a:cs typeface="Cambria"/>
            </a:endParaRPr>
          </a:p>
          <a:p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35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Cambria"/>
                <a:cs typeface="Cambria"/>
              </a:rPr>
              <a:t>Poslovica</a:t>
            </a:r>
            <a:r>
              <a:rPr lang="de-DE" dirty="0" smtClean="0">
                <a:latin typeface="Cambria"/>
                <a:cs typeface="Cambria"/>
              </a:rPr>
              <a:t> (1)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de-DE" dirty="0" smtClean="0">
                <a:latin typeface="Cambria"/>
                <a:cs typeface="Cambria"/>
              </a:rPr>
              <a:t>„Sprichwörter sind in sich geschlossene Sätze, die durch kein lexikalisches Element an den Kontext angeschlossen werden müssen“ (Burger 1998: 39). </a:t>
            </a:r>
          </a:p>
          <a:p>
            <a:pPr>
              <a:buFont typeface="Wingdings" charset="2"/>
              <a:buChar char="u"/>
            </a:pPr>
            <a:r>
              <a:rPr lang="de-DE" dirty="0" err="1" smtClean="0">
                <a:latin typeface="Cambria"/>
                <a:cs typeface="Cambria"/>
              </a:rPr>
              <a:t>Primjer</a:t>
            </a:r>
            <a:r>
              <a:rPr lang="de-DE" dirty="0" smtClean="0">
                <a:latin typeface="Cambria"/>
                <a:cs typeface="Cambria"/>
              </a:rPr>
              <a:t>: </a:t>
            </a:r>
          </a:p>
          <a:p>
            <a:pPr marL="0" indent="0">
              <a:buNone/>
            </a:pPr>
            <a:r>
              <a:rPr lang="de-DE" i="1" dirty="0" err="1" smtClean="0">
                <a:latin typeface="Cambria"/>
                <a:cs typeface="Cambria"/>
              </a:rPr>
              <a:t>Morgenstund</a:t>
            </a:r>
            <a:r>
              <a:rPr lang="de-DE" i="1" dirty="0" smtClean="0">
                <a:latin typeface="Cambria"/>
                <a:cs typeface="Cambria"/>
              </a:rPr>
              <a:t> hat Gold im Mund.</a:t>
            </a:r>
          </a:p>
          <a:p>
            <a:pPr marL="0" indent="0">
              <a:buNone/>
            </a:pPr>
            <a:r>
              <a:rPr lang="de-DE" i="1" dirty="0" smtClean="0">
                <a:latin typeface="Cambria"/>
                <a:cs typeface="Cambria"/>
              </a:rPr>
              <a:t>Ko </a:t>
            </a:r>
            <a:r>
              <a:rPr lang="de-DE" i="1" dirty="0" err="1" smtClean="0">
                <a:latin typeface="Cambria"/>
                <a:cs typeface="Cambria"/>
              </a:rPr>
              <a:t>rano</a:t>
            </a:r>
            <a:r>
              <a:rPr lang="de-DE" i="1" dirty="0" smtClean="0">
                <a:latin typeface="Cambria"/>
                <a:cs typeface="Cambria"/>
              </a:rPr>
              <a:t> </a:t>
            </a:r>
            <a:r>
              <a:rPr lang="de-DE" i="1" dirty="0" err="1" smtClean="0">
                <a:latin typeface="Cambria"/>
                <a:cs typeface="Cambria"/>
              </a:rPr>
              <a:t>rani</a:t>
            </a:r>
            <a:r>
              <a:rPr lang="de-DE" i="1" dirty="0" smtClean="0">
                <a:latin typeface="Cambria"/>
                <a:cs typeface="Cambria"/>
              </a:rPr>
              <a:t>, </a:t>
            </a:r>
            <a:r>
              <a:rPr lang="de-DE" i="1" dirty="0" err="1" smtClean="0">
                <a:latin typeface="Cambria"/>
                <a:cs typeface="Cambria"/>
              </a:rPr>
              <a:t>dvije</a:t>
            </a:r>
            <a:r>
              <a:rPr lang="de-DE" i="1" dirty="0" smtClean="0">
                <a:latin typeface="Cambria"/>
                <a:cs typeface="Cambria"/>
              </a:rPr>
              <a:t> </a:t>
            </a:r>
            <a:r>
              <a:rPr lang="de-DE" i="1" dirty="0" err="1" smtClean="0">
                <a:latin typeface="Cambria"/>
                <a:cs typeface="Cambria"/>
              </a:rPr>
              <a:t>sre</a:t>
            </a:r>
            <a:r>
              <a:rPr lang="ta-IN" i="1" dirty="0" smtClean="0">
                <a:latin typeface="Cambria"/>
                <a:cs typeface="Cambria"/>
              </a:rPr>
              <a:t>će grabi. </a:t>
            </a:r>
          </a:p>
          <a:p>
            <a:pPr marL="0" indent="0">
              <a:buNone/>
            </a:pPr>
            <a:endParaRPr lang="ta-IN" i="1" dirty="0" smtClean="0">
              <a:latin typeface="Cambria"/>
              <a:cs typeface="Cambria"/>
            </a:endParaRPr>
          </a:p>
          <a:p>
            <a:pPr>
              <a:buFont typeface="Arial"/>
              <a:buChar char="•"/>
            </a:pPr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56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Cambria"/>
                <a:cs typeface="Cambria"/>
              </a:rPr>
              <a:t>Poslovica (2)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a-IN" b="1" dirty="0" smtClean="0">
                <a:latin typeface="Cambria"/>
                <a:cs typeface="Cambria"/>
              </a:rPr>
              <a:t>Funkcije</a:t>
            </a:r>
            <a:r>
              <a:rPr lang="de-AT" b="1" dirty="0" smtClean="0">
                <a:latin typeface="Cambria"/>
                <a:cs typeface="Cambria"/>
              </a:rPr>
              <a:t> </a:t>
            </a:r>
            <a:r>
              <a:rPr lang="de-AT" dirty="0" smtClean="0">
                <a:latin typeface="Cambria"/>
                <a:cs typeface="Cambria"/>
              </a:rPr>
              <a:t>(vgl. Burger 1998: 101f)</a:t>
            </a:r>
            <a:endParaRPr lang="ta-IN" dirty="0" smtClean="0">
              <a:latin typeface="Cambria"/>
              <a:cs typeface="Cambria"/>
            </a:endParaRPr>
          </a:p>
          <a:p>
            <a:pPr marL="457200" indent="-457200">
              <a:buAutoNum type="arabicPeriod"/>
            </a:pPr>
            <a:r>
              <a:rPr lang="de-AT" dirty="0" smtClean="0">
                <a:latin typeface="Cambria"/>
                <a:cs typeface="Cambria"/>
              </a:rPr>
              <a:t>„</a:t>
            </a:r>
            <a:r>
              <a:rPr lang="de-AT" u="sng" dirty="0" err="1" smtClean="0">
                <a:latin typeface="Cambria"/>
                <a:cs typeface="Cambria"/>
              </a:rPr>
              <a:t>socijalna</a:t>
            </a:r>
            <a:r>
              <a:rPr lang="de-AT" u="sng" dirty="0" smtClean="0">
                <a:latin typeface="Cambria"/>
                <a:cs typeface="Cambria"/>
              </a:rPr>
              <a:t> </a:t>
            </a:r>
            <a:r>
              <a:rPr lang="de-AT" u="sng" dirty="0" err="1" smtClean="0">
                <a:latin typeface="Cambria"/>
                <a:cs typeface="Cambria"/>
              </a:rPr>
              <a:t>funkcija</a:t>
            </a:r>
            <a:r>
              <a:rPr lang="de-AT" dirty="0" smtClean="0">
                <a:latin typeface="Cambria"/>
                <a:cs typeface="Cambria"/>
              </a:rPr>
              <a:t>“: </a:t>
            </a:r>
            <a:r>
              <a:rPr lang="de-AT" dirty="0" err="1" smtClean="0">
                <a:latin typeface="Cambria"/>
                <a:cs typeface="Cambria"/>
              </a:rPr>
              <a:t>formuliranje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de-AT" dirty="0" err="1" smtClean="0">
                <a:latin typeface="Cambria"/>
                <a:cs typeface="Cambria"/>
              </a:rPr>
              <a:t>uvjerenja</a:t>
            </a:r>
            <a:r>
              <a:rPr lang="de-AT" dirty="0" smtClean="0">
                <a:latin typeface="Cambria"/>
                <a:cs typeface="Cambria"/>
              </a:rPr>
              <a:t>, </a:t>
            </a:r>
            <a:r>
              <a:rPr lang="de-AT" dirty="0" err="1" smtClean="0">
                <a:latin typeface="Cambria"/>
                <a:cs typeface="Cambria"/>
              </a:rPr>
              <a:t>vrijednosti</a:t>
            </a:r>
            <a:r>
              <a:rPr lang="de-AT" dirty="0" smtClean="0">
                <a:latin typeface="Cambria"/>
                <a:cs typeface="Cambria"/>
              </a:rPr>
              <a:t>, </a:t>
            </a:r>
            <a:r>
              <a:rPr lang="de-AT" dirty="0" err="1" smtClean="0">
                <a:latin typeface="Cambria"/>
                <a:cs typeface="Cambria"/>
              </a:rPr>
              <a:t>norma</a:t>
            </a:r>
            <a:endParaRPr lang="de-AT" dirty="0" smtClean="0">
              <a:latin typeface="Cambria"/>
              <a:cs typeface="Cambria"/>
            </a:endParaRPr>
          </a:p>
          <a:p>
            <a:pPr marL="457200" indent="-457200">
              <a:buAutoNum type="arabicPeriod"/>
            </a:pPr>
            <a:r>
              <a:rPr lang="de-DE" dirty="0" smtClean="0">
                <a:latin typeface="Cambria"/>
                <a:cs typeface="Cambria"/>
              </a:rPr>
              <a:t>„</a:t>
            </a:r>
            <a:r>
              <a:rPr lang="de-DE" u="sng" dirty="0" err="1" smtClean="0">
                <a:latin typeface="Cambria"/>
                <a:cs typeface="Cambria"/>
              </a:rPr>
              <a:t>k</a:t>
            </a:r>
            <a:r>
              <a:rPr lang="de-AT" u="sng" dirty="0" err="1" smtClean="0">
                <a:latin typeface="Cambria"/>
                <a:cs typeface="Cambria"/>
              </a:rPr>
              <a:t>ontekstualna</a:t>
            </a:r>
            <a:r>
              <a:rPr lang="de-AT" u="sng" dirty="0" smtClean="0">
                <a:latin typeface="Cambria"/>
                <a:cs typeface="Cambria"/>
              </a:rPr>
              <a:t> </a:t>
            </a:r>
            <a:r>
              <a:rPr lang="de-AT" u="sng" dirty="0" err="1" smtClean="0">
                <a:latin typeface="Cambria"/>
                <a:cs typeface="Cambria"/>
              </a:rPr>
              <a:t>funkcija</a:t>
            </a:r>
            <a:r>
              <a:rPr lang="de-AT" u="sng" dirty="0" smtClean="0">
                <a:latin typeface="Cambria"/>
                <a:cs typeface="Cambria"/>
              </a:rPr>
              <a:t>“</a:t>
            </a:r>
            <a:r>
              <a:rPr lang="de-AT" dirty="0" smtClean="0">
                <a:latin typeface="Cambria"/>
                <a:cs typeface="Cambria"/>
              </a:rPr>
              <a:t>/ „</a:t>
            </a:r>
            <a:r>
              <a:rPr lang="de-AT" dirty="0" err="1" smtClean="0">
                <a:latin typeface="Cambria"/>
                <a:cs typeface="Cambria"/>
              </a:rPr>
              <a:t>pragmati</a:t>
            </a:r>
            <a:r>
              <a:rPr lang="ta-IN" dirty="0" smtClean="0">
                <a:latin typeface="Cambria"/>
                <a:cs typeface="Cambria"/>
              </a:rPr>
              <a:t>čna funkcija</a:t>
            </a:r>
            <a:r>
              <a:rPr lang="de-AT" dirty="0" smtClean="0">
                <a:latin typeface="Cambria"/>
                <a:cs typeface="Cambria"/>
              </a:rPr>
              <a:t>“: </a:t>
            </a:r>
            <a:r>
              <a:rPr lang="de-AT" dirty="0" err="1" smtClean="0">
                <a:latin typeface="Cambria"/>
                <a:cs typeface="Cambria"/>
              </a:rPr>
              <a:t>obaveza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de-AT" dirty="0" err="1" smtClean="0">
                <a:latin typeface="Cambria"/>
                <a:cs typeface="Cambria"/>
              </a:rPr>
              <a:t>poslovica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de-AT" dirty="0" err="1" smtClean="0">
                <a:latin typeface="Cambria"/>
                <a:cs typeface="Cambria"/>
              </a:rPr>
              <a:t>u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de-AT" dirty="0" err="1" smtClean="0">
                <a:latin typeface="Cambria"/>
                <a:cs typeface="Cambria"/>
              </a:rPr>
              <a:t>komunikativnim</a:t>
            </a:r>
            <a:r>
              <a:rPr lang="de-AT" dirty="0" smtClean="0">
                <a:latin typeface="Cambria"/>
                <a:cs typeface="Cambria"/>
              </a:rPr>
              <a:t> </a:t>
            </a:r>
            <a:r>
              <a:rPr lang="de-AT" dirty="0" err="1" smtClean="0">
                <a:latin typeface="Cambria"/>
                <a:cs typeface="Cambria"/>
              </a:rPr>
              <a:t>situacijama</a:t>
            </a:r>
            <a:endParaRPr lang="de-AT" dirty="0" smtClean="0">
              <a:latin typeface="Cambria"/>
              <a:cs typeface="Cambria"/>
            </a:endParaRPr>
          </a:p>
          <a:p>
            <a:pPr>
              <a:buFont typeface="Wingdings" charset="2"/>
              <a:buChar char="u"/>
            </a:pPr>
            <a:endParaRPr lang="de-AT" b="1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de-AT" dirty="0" smtClean="0">
              <a:latin typeface="Cambria"/>
              <a:cs typeface="Cambria"/>
            </a:endParaRPr>
          </a:p>
          <a:p>
            <a:pPr marL="457200" indent="-457200">
              <a:buAutoNum type="arabicPeriod"/>
            </a:pPr>
            <a:endParaRPr lang="de-AT" dirty="0" smtClean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Cambria"/>
                <a:cs typeface="Cambria"/>
              </a:rPr>
              <a:t>Poslovica</a:t>
            </a:r>
            <a:r>
              <a:rPr lang="de-DE" dirty="0" smtClean="0">
                <a:latin typeface="Cambria"/>
                <a:cs typeface="Cambria"/>
              </a:rPr>
              <a:t> (3)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>
                <a:latin typeface="Cambria"/>
                <a:cs typeface="Cambria"/>
              </a:rPr>
              <a:t>Forme</a:t>
            </a:r>
          </a:p>
          <a:p>
            <a:pPr>
              <a:buFont typeface="Wingdings" charset="2"/>
              <a:buChar char="u"/>
            </a:pPr>
            <a:r>
              <a:rPr lang="de-DE" b="1" dirty="0" err="1" smtClean="0">
                <a:latin typeface="Cambria"/>
                <a:cs typeface="Cambria"/>
              </a:rPr>
              <a:t>Metafora</a:t>
            </a:r>
            <a:r>
              <a:rPr lang="de-DE" dirty="0" smtClean="0">
                <a:latin typeface="Cambria"/>
                <a:cs typeface="Cambria"/>
              </a:rPr>
              <a:t>:</a:t>
            </a:r>
            <a:r>
              <a:rPr lang="de-DE" b="1" dirty="0" smtClean="0">
                <a:latin typeface="Cambria"/>
                <a:cs typeface="Cambria"/>
              </a:rPr>
              <a:t> </a:t>
            </a:r>
            <a:r>
              <a:rPr lang="ta-IN" i="1" dirty="0" smtClean="0">
                <a:latin typeface="Cambria"/>
                <a:cs typeface="Cambria"/>
              </a:rPr>
              <a:t>U</a:t>
            </a:r>
            <a:r>
              <a:rPr lang="ta-IN" b="1" dirty="0" smtClean="0">
                <a:latin typeface="Cambria"/>
                <a:cs typeface="Cambria"/>
              </a:rPr>
              <a:t> </a:t>
            </a:r>
            <a:r>
              <a:rPr lang="ta-IN" i="1" dirty="0" smtClean="0">
                <a:latin typeface="Cambria"/>
                <a:cs typeface="Cambria"/>
              </a:rPr>
              <a:t>svakom žitu ima kukolja</a:t>
            </a:r>
            <a:r>
              <a:rPr lang="de-DE" b="1" i="1" dirty="0" smtClean="0">
                <a:latin typeface="Cambria"/>
                <a:cs typeface="Cambria"/>
              </a:rPr>
              <a:t>.</a:t>
            </a:r>
          </a:p>
          <a:p>
            <a:pPr>
              <a:buFont typeface="Wingdings" charset="2"/>
              <a:buChar char="u"/>
            </a:pPr>
            <a:r>
              <a:rPr lang="de-DE" b="1" dirty="0" err="1" smtClean="0">
                <a:latin typeface="Cambria"/>
                <a:cs typeface="Cambria"/>
              </a:rPr>
              <a:t>Paralelizam</a:t>
            </a:r>
            <a:r>
              <a:rPr lang="de-DE" dirty="0" smtClean="0">
                <a:latin typeface="Cambria"/>
                <a:cs typeface="Cambria"/>
              </a:rPr>
              <a:t>:</a:t>
            </a:r>
            <a:r>
              <a:rPr lang="de-DE" b="1" dirty="0" smtClean="0">
                <a:latin typeface="Cambria"/>
                <a:cs typeface="Cambria"/>
              </a:rPr>
              <a:t> </a:t>
            </a:r>
            <a:r>
              <a:rPr lang="de-DE" i="1" dirty="0" smtClean="0">
                <a:latin typeface="Cambria"/>
                <a:cs typeface="Cambria"/>
              </a:rPr>
              <a:t>K</a:t>
            </a:r>
            <a:r>
              <a:rPr lang="ta-IN" i="1" dirty="0" smtClean="0">
                <a:latin typeface="Cambria"/>
                <a:cs typeface="Cambria"/>
              </a:rPr>
              <a:t>akav otac, takav sin</a:t>
            </a:r>
            <a:r>
              <a:rPr lang="de-DE" i="1" dirty="0" smtClean="0">
                <a:latin typeface="Cambria"/>
                <a:cs typeface="Cambria"/>
              </a:rPr>
              <a:t>. </a:t>
            </a:r>
            <a:endParaRPr lang="de-DE" b="1" i="1" dirty="0" smtClean="0">
              <a:latin typeface="Cambria"/>
              <a:cs typeface="Cambria"/>
            </a:endParaRPr>
          </a:p>
          <a:p>
            <a:pPr>
              <a:buFont typeface="Wingdings" charset="2"/>
              <a:buChar char="u"/>
            </a:pPr>
            <a:r>
              <a:rPr lang="de-DE" b="1" dirty="0" smtClean="0">
                <a:latin typeface="Cambria"/>
                <a:cs typeface="Cambria"/>
              </a:rPr>
              <a:t>Rima</a:t>
            </a:r>
            <a:r>
              <a:rPr lang="de-DE" dirty="0" smtClean="0">
                <a:latin typeface="Cambria"/>
                <a:cs typeface="Cambria"/>
              </a:rPr>
              <a:t>:</a:t>
            </a:r>
            <a:r>
              <a:rPr lang="de-DE" b="1" dirty="0" smtClean="0">
                <a:latin typeface="Cambria"/>
                <a:cs typeface="Cambria"/>
              </a:rPr>
              <a:t> </a:t>
            </a:r>
            <a:r>
              <a:rPr lang="ta-IN" i="1" dirty="0" smtClean="0">
                <a:latin typeface="Cambria"/>
                <a:cs typeface="Cambria"/>
              </a:rPr>
              <a:t>Svakom je drag, svoj kućni prag. </a:t>
            </a:r>
            <a:endParaRPr lang="de-DE" i="1" dirty="0" smtClean="0">
              <a:latin typeface="Cambria"/>
              <a:cs typeface="Cambria"/>
            </a:endParaRPr>
          </a:p>
          <a:p>
            <a:pPr>
              <a:buFont typeface="Wingdings" charset="2"/>
              <a:buChar char="u"/>
            </a:pPr>
            <a:r>
              <a:rPr lang="de-DE" b="1" dirty="0" err="1" smtClean="0">
                <a:latin typeface="Cambria"/>
                <a:cs typeface="Cambria"/>
              </a:rPr>
              <a:t>Tautologija</a:t>
            </a:r>
            <a:r>
              <a:rPr lang="de-DE" dirty="0" smtClean="0">
                <a:latin typeface="Cambria"/>
                <a:cs typeface="Cambria"/>
              </a:rPr>
              <a:t>:</a:t>
            </a:r>
            <a:r>
              <a:rPr lang="de-DE" b="1" dirty="0">
                <a:latin typeface="Cambria"/>
                <a:cs typeface="Cambria"/>
              </a:rPr>
              <a:t> </a:t>
            </a:r>
            <a:r>
              <a:rPr lang="ta-IN" i="1" dirty="0" smtClean="0">
                <a:latin typeface="Cambria"/>
                <a:cs typeface="Cambria"/>
              </a:rPr>
              <a:t>Šta je, tu je</a:t>
            </a:r>
            <a:r>
              <a:rPr lang="de-DE" i="1" dirty="0" smtClean="0">
                <a:latin typeface="Cambria"/>
                <a:cs typeface="Cambria"/>
              </a:rPr>
              <a:t>. </a:t>
            </a:r>
          </a:p>
          <a:p>
            <a:pPr>
              <a:buFont typeface="Wingdings" charset="2"/>
              <a:buChar char="u"/>
            </a:pPr>
            <a:r>
              <a:rPr lang="de-DE" b="1" dirty="0" err="1" smtClean="0">
                <a:latin typeface="Cambria"/>
                <a:cs typeface="Cambria"/>
              </a:rPr>
              <a:t>Truizam</a:t>
            </a:r>
            <a:r>
              <a:rPr lang="de-DE" dirty="0" smtClean="0">
                <a:latin typeface="Cambria"/>
                <a:cs typeface="Cambria"/>
              </a:rPr>
              <a:t>:</a:t>
            </a:r>
            <a:r>
              <a:rPr lang="de-DE" b="1" dirty="0" smtClean="0">
                <a:latin typeface="Cambria"/>
                <a:cs typeface="Cambria"/>
              </a:rPr>
              <a:t> </a:t>
            </a:r>
            <a:r>
              <a:rPr lang="ta-IN" i="1" dirty="0" smtClean="0">
                <a:latin typeface="Cambria"/>
                <a:cs typeface="Cambria"/>
              </a:rPr>
              <a:t>Samo</a:t>
            </a:r>
            <a:r>
              <a:rPr lang="ta-IN" b="1" dirty="0" smtClean="0">
                <a:latin typeface="Cambria"/>
                <a:cs typeface="Cambria"/>
              </a:rPr>
              <a:t> </a:t>
            </a:r>
            <a:r>
              <a:rPr lang="ta-IN" i="1" dirty="0">
                <a:latin typeface="Cambria"/>
                <a:cs typeface="Cambria"/>
              </a:rPr>
              <a:t>j</a:t>
            </a:r>
            <a:r>
              <a:rPr lang="ta-IN" i="1" dirty="0" smtClean="0">
                <a:latin typeface="Cambria"/>
                <a:cs typeface="Cambria"/>
              </a:rPr>
              <a:t>ednom se živi</a:t>
            </a:r>
            <a:r>
              <a:rPr lang="de-DE" i="1" dirty="0" smtClean="0">
                <a:latin typeface="Cambria"/>
                <a:cs typeface="Cambria"/>
              </a:rPr>
              <a:t>. </a:t>
            </a:r>
            <a:endParaRPr lang="de-DE" b="1" dirty="0" smtClean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17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Cambria"/>
                <a:cs typeface="Cambria"/>
              </a:rPr>
              <a:t>Poslovice (4)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a-IN" dirty="0" smtClean="0">
                <a:latin typeface="Cambria"/>
                <a:cs typeface="Cambria"/>
              </a:rPr>
              <a:t>Krklec 2012: 224</a:t>
            </a:r>
          </a:p>
          <a:p>
            <a:pPr>
              <a:buFont typeface="Wingdings" charset="2"/>
              <a:buChar char="u"/>
            </a:pPr>
            <a:r>
              <a:rPr lang="ta-IN" dirty="0" smtClean="0">
                <a:latin typeface="Cambria"/>
                <a:cs typeface="Cambria"/>
              </a:rPr>
              <a:t>v</a:t>
            </a:r>
            <a:r>
              <a:rPr lang="hr-HR" dirty="0" smtClean="0">
                <a:latin typeface="Cambria"/>
                <a:cs typeface="Cambria"/>
              </a:rPr>
              <a:t>išesemanti</a:t>
            </a:r>
            <a:r>
              <a:rPr lang="ta-IN" dirty="0">
                <a:latin typeface="Cambria"/>
                <a:cs typeface="Cambria"/>
              </a:rPr>
              <a:t>č</a:t>
            </a:r>
            <a:r>
              <a:rPr lang="hr-HR" dirty="0" smtClean="0">
                <a:latin typeface="Cambria"/>
                <a:cs typeface="Cambria"/>
              </a:rPr>
              <a:t>ne  </a:t>
            </a:r>
            <a:endParaRPr lang="ta-IN" dirty="0" smtClean="0">
              <a:latin typeface="Cambria"/>
              <a:cs typeface="Cambria"/>
            </a:endParaRPr>
          </a:p>
          <a:p>
            <a:pPr>
              <a:buFont typeface="Wingdings" charset="2"/>
              <a:buChar char="u"/>
            </a:pPr>
            <a:r>
              <a:rPr lang="de-DE" dirty="0">
                <a:latin typeface="Cambria"/>
                <a:cs typeface="Cambria"/>
              </a:rPr>
              <a:t>v</a:t>
            </a:r>
            <a:r>
              <a:rPr lang="hr-HR" dirty="0" smtClean="0">
                <a:latin typeface="Cambria"/>
                <a:cs typeface="Cambria"/>
              </a:rPr>
              <a:t>išefunkcionalne</a:t>
            </a:r>
            <a:endParaRPr lang="hr-HR" dirty="0">
              <a:latin typeface="Cambria"/>
              <a:cs typeface="Cambria"/>
            </a:endParaRPr>
          </a:p>
          <a:p>
            <a:pPr>
              <a:buFont typeface="Wingdings" charset="2"/>
              <a:buChar char="u"/>
            </a:pPr>
            <a:r>
              <a:rPr lang="de-AT" dirty="0">
                <a:latin typeface="Cambria"/>
                <a:cs typeface="Cambria"/>
              </a:rPr>
              <a:t>S</a:t>
            </a:r>
            <a:r>
              <a:rPr lang="hr-HR" dirty="0" smtClean="0">
                <a:latin typeface="Cambria"/>
                <a:cs typeface="Cambria"/>
              </a:rPr>
              <a:t>astoje</a:t>
            </a:r>
            <a:r>
              <a:rPr lang="ta-IN" dirty="0" smtClean="0">
                <a:latin typeface="Cambria"/>
                <a:cs typeface="Cambria"/>
              </a:rPr>
              <a:t> se</a:t>
            </a:r>
            <a:r>
              <a:rPr lang="hr-HR" dirty="0" smtClean="0">
                <a:latin typeface="Cambria"/>
                <a:cs typeface="Cambria"/>
              </a:rPr>
              <a:t> </a:t>
            </a:r>
            <a:r>
              <a:rPr lang="hr-HR" dirty="0">
                <a:latin typeface="Cambria"/>
                <a:cs typeface="Cambria"/>
              </a:rPr>
              <a:t>od izreke, od govornika i situacije u kojoj se </a:t>
            </a:r>
            <a:r>
              <a:rPr lang="hr-HR" dirty="0" smtClean="0">
                <a:latin typeface="Cambria"/>
                <a:cs typeface="Cambria"/>
              </a:rPr>
              <a:t>koriste.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65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lare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</a:majorFont>
      <a:minorFont>
        <a:latin typeface="Goudy Old Style"/>
        <a:ea typeface=""/>
        <a:cs typeface=""/>
        <a:font script="Jpan" typeface="ＭＳ 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Elare.thmx</Template>
  <TotalTime>0</TotalTime>
  <Words>1712</Words>
  <Application>Microsoft Macintosh PowerPoint</Application>
  <PresentationFormat>Bildschirmpräsentation (4:3)</PresentationFormat>
  <Paragraphs>319</Paragraphs>
  <Slides>30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1" baseType="lpstr">
      <vt:lpstr>Elare</vt:lpstr>
      <vt:lpstr>Poslovice, izreke i frazemi u Ćopićevim tekstovima </vt:lpstr>
      <vt:lpstr>Sadržaj</vt:lpstr>
      <vt:lpstr>Frazeologizam</vt:lpstr>
      <vt:lpstr>Frazeološka klasifikacija </vt:lpstr>
      <vt:lpstr>Poslovica</vt:lpstr>
      <vt:lpstr>Poslovica (1)</vt:lpstr>
      <vt:lpstr>Poslovica (2)</vt:lpstr>
      <vt:lpstr>Poslovica (3)</vt:lpstr>
      <vt:lpstr>Poslovice (4)</vt:lpstr>
      <vt:lpstr>Materijal analize</vt:lpstr>
      <vt:lpstr>Semantička klasifikacija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Tematska klasifikacija frazeologizama u DNB</vt:lpstr>
      <vt:lpstr>Literatura</vt:lpstr>
      <vt:lpstr>Izvori iz interneta</vt:lpstr>
    </vt:vector>
  </TitlesOfParts>
  <Company>bleca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Poslovice, izreke i fraze u Ćopićevim tekstovima </dc:title>
  <dc:creator>Vesna Pajicic</dc:creator>
  <cp:lastModifiedBy>Vesna Pajicic</cp:lastModifiedBy>
  <cp:revision>73</cp:revision>
  <dcterms:created xsi:type="dcterms:W3CDTF">2012-12-04T22:25:32Z</dcterms:created>
  <dcterms:modified xsi:type="dcterms:W3CDTF">2013-01-15T22:37:47Z</dcterms:modified>
</cp:coreProperties>
</file>